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3" r:id="rId2"/>
  </p:sldMasterIdLst>
  <p:notesMasterIdLst>
    <p:notesMasterId r:id="rId16"/>
  </p:notesMasterIdLst>
  <p:sldIdLst>
    <p:sldId id="256" r:id="rId3"/>
    <p:sldId id="809" r:id="rId4"/>
    <p:sldId id="806" r:id="rId5"/>
    <p:sldId id="257" r:id="rId6"/>
    <p:sldId id="794" r:id="rId7"/>
    <p:sldId id="804" r:id="rId8"/>
    <p:sldId id="807" r:id="rId9"/>
    <p:sldId id="808" r:id="rId10"/>
    <p:sldId id="792" r:id="rId11"/>
    <p:sldId id="793" r:id="rId12"/>
    <p:sldId id="805" r:id="rId13"/>
    <p:sldId id="810" r:id="rId14"/>
    <p:sldId id="803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3621" autoAdjust="0"/>
  </p:normalViewPr>
  <p:slideViewPr>
    <p:cSldViewPr snapToGrid="0">
      <p:cViewPr varScale="1">
        <p:scale>
          <a:sx n="83" d="100"/>
          <a:sy n="83" d="100"/>
        </p:scale>
        <p:origin x="605" y="67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4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10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39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044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78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54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336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155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27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6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22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465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630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106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40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996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62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1_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3701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3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05588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39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29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917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771573-9A46-294D-2F54-1193C13BBE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103"/>
            <a:ext cx="4675360" cy="967821"/>
          </a:xfrm>
          <a:prstGeom prst="rect">
            <a:avLst/>
          </a:prstGeom>
        </p:spPr>
      </p:pic>
      <p:pic>
        <p:nvPicPr>
          <p:cNvPr id="7" name="Obrázek 6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C822D115-329E-46C1-FAF2-845FB953D7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099" y="178693"/>
            <a:ext cx="2533477" cy="69534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5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en/qanda_24_2251" TargetMode="External"/><Relationship Id="rId2" Type="http://schemas.openxmlformats.org/officeDocument/2006/relationships/hyperlink" Target="https://eur-lex.europa.eu/legal-content/EN/TXT/?uri=OJ:L_202500327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1063388" y="139821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Nařízení o evropském prostoru pro zdravotní údaje </a:t>
            </a:r>
            <a:br>
              <a:rPr lang="cs-CZ" sz="4800" dirty="0" smtClean="0"/>
            </a:br>
            <a:r>
              <a:rPr lang="cs-CZ" sz="4800" dirty="0" smtClean="0"/>
              <a:t>(EHDS)</a:t>
            </a:r>
            <a:endParaRPr sz="4800" dirty="0"/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2"/>
          </p:nvPr>
        </p:nvSpPr>
        <p:spPr>
          <a:xfrm>
            <a:off x="6088299" y="558561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0879" y="4588639"/>
            <a:ext cx="10065224" cy="897754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27412"/>
            <a:ext cx="10515600" cy="782357"/>
          </a:xfrm>
        </p:spPr>
        <p:txBody>
          <a:bodyPr/>
          <a:lstStyle/>
          <a:p>
            <a:r>
              <a:rPr lang="cs-CZ" dirty="0" smtClean="0"/>
              <a:t>A jak jsme na tom nyní v ČR?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962" y="1365838"/>
            <a:ext cx="10967722" cy="5130573"/>
          </a:xfrm>
        </p:spPr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cs-CZ" sz="2000" b="1" dirty="0" smtClean="0"/>
              <a:t>Máme v rutinním provozu NCPeH </a:t>
            </a:r>
            <a:r>
              <a:rPr lang="cs-CZ" sz="2000" dirty="0" smtClean="0"/>
              <a:t>– plná podpora PS a </a:t>
            </a:r>
            <a:r>
              <a:rPr lang="cs-CZ" sz="2000" dirty="0" err="1" smtClean="0"/>
              <a:t>eP</a:t>
            </a:r>
            <a:r>
              <a:rPr lang="cs-CZ" sz="2000" dirty="0" smtClean="0"/>
              <a:t>/</a:t>
            </a:r>
            <a:r>
              <a:rPr lang="cs-CZ" sz="2000" dirty="0" err="1" smtClean="0"/>
              <a:t>eD</a:t>
            </a:r>
            <a:r>
              <a:rPr lang="cs-CZ" sz="2000" dirty="0" smtClean="0"/>
              <a:t>; další </a:t>
            </a:r>
            <a:r>
              <a:rPr lang="cs-CZ" sz="2000" dirty="0" err="1" smtClean="0"/>
              <a:t>usecasy</a:t>
            </a:r>
            <a:r>
              <a:rPr lang="cs-CZ" sz="2000" dirty="0" smtClean="0"/>
              <a:t> v roce 2025-2026, včetně podpory FHIR</a:t>
            </a:r>
            <a:r>
              <a:rPr lang="cs-CZ" sz="2000" dirty="0"/>
              <a:t>:</a:t>
            </a:r>
            <a:endParaRPr lang="cs-CZ" sz="2000" dirty="0" smtClean="0"/>
          </a:p>
          <a:p>
            <a:pPr marL="990600" lvl="1" indent="-457200">
              <a:buFont typeface="+mj-lt"/>
              <a:buAutoNum type="arabicPeriod"/>
            </a:pPr>
            <a:r>
              <a:rPr lang="cs-CZ" sz="1600" dirty="0" smtClean="0"/>
              <a:t>Originální klinické dokumenty (HL7 CDA L1) – 12/2024</a:t>
            </a:r>
          </a:p>
          <a:p>
            <a:pPr marL="990600" lvl="1" indent="-457200">
              <a:buFont typeface="+mj-lt"/>
              <a:buAutoNum type="arabicPeriod"/>
            </a:pPr>
            <a:r>
              <a:rPr lang="cs-CZ" sz="1600" dirty="0" smtClean="0"/>
              <a:t>Laboratorní zprávy (FHIR) – 08/2025</a:t>
            </a:r>
          </a:p>
          <a:p>
            <a:pPr marL="990600" lvl="1" indent="-457200">
              <a:buFont typeface="+mj-lt"/>
              <a:buAutoNum type="arabicPeriod"/>
            </a:pPr>
            <a:r>
              <a:rPr lang="cs-CZ" sz="1600" dirty="0" smtClean="0"/>
              <a:t>Propouštěcí zprávy (FHIR) – 03/2026</a:t>
            </a:r>
          </a:p>
          <a:p>
            <a:pPr marL="533400" indent="-457200">
              <a:buFont typeface="+mj-lt"/>
              <a:buAutoNum type="arabicPeriod"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1800" dirty="0" smtClean="0"/>
              <a:t>Připravované </a:t>
            </a:r>
            <a:r>
              <a:rPr lang="cs-CZ" sz="1800" b="1" dirty="0" smtClean="0"/>
              <a:t>národní standardy </a:t>
            </a:r>
            <a:r>
              <a:rPr lang="cs-CZ" sz="1800" dirty="0" smtClean="0"/>
              <a:t>budou odpovídat EU standardům (být s nimi kompatibilní).</a:t>
            </a:r>
          </a:p>
          <a:p>
            <a:pPr marL="533400" indent="-457200">
              <a:buFont typeface="+mj-lt"/>
              <a:buAutoNum type="arabicPeriod"/>
            </a:pPr>
            <a:endParaRPr lang="cs-CZ" sz="1800" dirty="0"/>
          </a:p>
          <a:p>
            <a:pPr marL="533400" indent="-457200">
              <a:buFont typeface="+mj-lt"/>
              <a:buAutoNum type="arabicPeriod"/>
            </a:pPr>
            <a:r>
              <a:rPr lang="cs-CZ" sz="1800" dirty="0" smtClean="0"/>
              <a:t>Připravované akreditované </a:t>
            </a:r>
            <a:r>
              <a:rPr lang="cs-CZ" sz="1800" b="1" dirty="0" smtClean="0"/>
              <a:t>afinitní domény </a:t>
            </a:r>
            <a:r>
              <a:rPr lang="cs-CZ" sz="1800" dirty="0" smtClean="0"/>
              <a:t>(</a:t>
            </a:r>
            <a:r>
              <a:rPr lang="cs-CZ" sz="1800" dirty="0" err="1" smtClean="0"/>
              <a:t>AAfD</a:t>
            </a:r>
            <a:r>
              <a:rPr lang="cs-CZ" sz="1800" dirty="0" smtClean="0"/>
              <a:t>) by měly být provozovány v souladu s požadavky nařízení  a tudíž mohou být využity i pro naplnění povinností dle EHDS pro jednotlivé poskytovatele.</a:t>
            </a:r>
          </a:p>
          <a:p>
            <a:pPr marL="533400" indent="-457200">
              <a:buFont typeface="+mj-lt"/>
              <a:buAutoNum type="arabicPeriod"/>
            </a:pPr>
            <a:endParaRPr lang="cs-CZ" sz="1800" dirty="0"/>
          </a:p>
          <a:p>
            <a:pPr marL="533400" indent="-457200">
              <a:buFont typeface="+mj-lt"/>
              <a:buAutoNum type="arabicPeriod"/>
            </a:pPr>
            <a:r>
              <a:rPr lang="cs-CZ" sz="1800" b="1" dirty="0" smtClean="0"/>
              <a:t>Centrální služby eHealth </a:t>
            </a:r>
            <a:r>
              <a:rPr lang="cs-CZ" sz="1800" dirty="0" smtClean="0"/>
              <a:t>by měly naplňovat myšlenku EHDS – zdravotnické registry, Portál pacienta/EZ karta, testovací rámec, žurnál činností, registr oprávnění k zastupování, atd.</a:t>
            </a:r>
          </a:p>
          <a:p>
            <a:pPr marL="533400" indent="-457200">
              <a:buFont typeface="+mj-lt"/>
              <a:buAutoNum type="arabicPeriod"/>
            </a:pPr>
            <a:endParaRPr lang="cs-CZ" sz="18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1800" dirty="0" smtClean="0"/>
              <a:t>Máme (jako jedni z mála v EU) k dispozici </a:t>
            </a:r>
            <a:r>
              <a:rPr lang="cs-CZ" sz="1800" b="1" dirty="0" smtClean="0"/>
              <a:t>finance </a:t>
            </a:r>
            <a:r>
              <a:rPr lang="cs-CZ" sz="1800" dirty="0" smtClean="0"/>
              <a:t>využitelné pro přípravu na EHDS – IROP, NPO.</a:t>
            </a:r>
          </a:p>
          <a:p>
            <a:pPr marL="76200" indent="0">
              <a:buNone/>
            </a:pPr>
            <a:endParaRPr lang="cs-CZ" sz="2000" dirty="0" smtClean="0"/>
          </a:p>
          <a:p>
            <a:pPr marL="76200" indent="0">
              <a:buNone/>
            </a:pPr>
            <a:endParaRPr lang="cs-CZ" sz="2000" dirty="0" smtClean="0"/>
          </a:p>
          <a:p>
            <a:pPr marL="76200" indent="0">
              <a:buNone/>
            </a:pPr>
            <a:endParaRPr lang="cs-CZ" sz="2000" dirty="0" smtClean="0"/>
          </a:p>
          <a:p>
            <a:pPr marL="76200" indent="0">
              <a:buNone/>
            </a:pPr>
            <a:endParaRPr lang="cs-CZ" sz="2000" dirty="0"/>
          </a:p>
          <a:p>
            <a:pPr marL="762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58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27412"/>
            <a:ext cx="10515600" cy="782357"/>
          </a:xfrm>
        </p:spPr>
        <p:txBody>
          <a:bodyPr/>
          <a:lstStyle/>
          <a:p>
            <a:r>
              <a:rPr lang="cs-CZ" dirty="0" smtClean="0"/>
              <a:t>Co z toho vyplývá pro poskytovatele ZS v ČR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661" y="1667310"/>
            <a:ext cx="10967722" cy="4936690"/>
          </a:xfrm>
        </p:spPr>
        <p:txBody>
          <a:bodyPr/>
          <a:lstStyle/>
          <a:p>
            <a:pPr marL="76200" indent="0">
              <a:buNone/>
            </a:pPr>
            <a:r>
              <a:rPr lang="cs-CZ" b="1" dirty="0" smtClean="0"/>
              <a:t>OD 29. 3. 2029: </a:t>
            </a:r>
            <a:endParaRPr lang="cs-CZ" dirty="0" smtClean="0"/>
          </a:p>
          <a:p>
            <a:pPr marL="76200" indent="0">
              <a:buNone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2000" b="1" dirty="0" smtClean="0"/>
              <a:t>Povinně vést pacientský souhrn </a:t>
            </a:r>
            <a:r>
              <a:rPr lang="cs-CZ" sz="2000" dirty="0" smtClean="0"/>
              <a:t>ve stanoveném formátu (HL7 CDA/FHIR) a ve struktuře stanovené nařízením/implementačním aktem ve svém informačním systému.</a:t>
            </a:r>
          </a:p>
          <a:p>
            <a:pPr marL="533400" indent="-457200">
              <a:buFont typeface="+mj-lt"/>
              <a:buAutoNum type="arabicPeriod"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Povinně předávat pacientský souhrn v rámci EU </a:t>
            </a:r>
            <a:r>
              <a:rPr lang="cs-CZ" sz="2000" b="1" dirty="0" smtClean="0"/>
              <a:t>prostřednictvím NCPeH</a:t>
            </a:r>
            <a:r>
              <a:rPr lang="cs-CZ" sz="2000" dirty="0" smtClean="0"/>
              <a:t>. </a:t>
            </a:r>
            <a:endParaRPr lang="cs-CZ" sz="2000" dirty="0"/>
          </a:p>
          <a:p>
            <a:pPr marL="533400" indent="-457200">
              <a:buFont typeface="+mj-lt"/>
              <a:buAutoNum type="arabicPeriod"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Povinně poskytovat </a:t>
            </a:r>
            <a:r>
              <a:rPr lang="cs-CZ" sz="2000" b="1" dirty="0" smtClean="0"/>
              <a:t>služby pro pacienty </a:t>
            </a:r>
            <a:r>
              <a:rPr lang="cs-CZ" sz="2000" dirty="0" smtClean="0"/>
              <a:t>– online přístup k PS, právo zpřístupnit  PS jiné osobě, právo omezit přístup, právo na přehled o nahlížení na data, právo požádat o zaznamenání vlastních údajů, právo omezení předávání…</a:t>
            </a:r>
          </a:p>
          <a:p>
            <a:pPr marL="533400" indent="-457200">
              <a:buFont typeface="+mj-lt"/>
              <a:buAutoNum type="arabicPeriod"/>
            </a:pPr>
            <a:endParaRPr lang="cs-CZ" sz="2000" dirty="0"/>
          </a:p>
          <a:p>
            <a:pPr marL="76200" indent="0">
              <a:buNone/>
            </a:pPr>
            <a:r>
              <a:rPr lang="cs-CZ" sz="2000" dirty="0" smtClean="0"/>
              <a:t>…..a </a:t>
            </a:r>
            <a:r>
              <a:rPr lang="cs-CZ" sz="2000" b="1" dirty="0" smtClean="0"/>
              <a:t>od 29. 3. 2031 </a:t>
            </a:r>
            <a:r>
              <a:rPr lang="cs-CZ" sz="2000" dirty="0" smtClean="0"/>
              <a:t>bude toto povinné i pro všechny </a:t>
            </a:r>
            <a:r>
              <a:rPr lang="cs-CZ" sz="2000" b="1" dirty="0" smtClean="0"/>
              <a:t>ostatní kategorie tzv. elektronického zdravotního záznamu (EHR )</a:t>
            </a:r>
            <a:r>
              <a:rPr lang="cs-CZ" sz="2000" dirty="0" smtClean="0"/>
              <a:t> – tedy laboratorní zprávy, propouštěcí/ambulantní zprávy, snímky a doprovodné zprávy k nim. </a:t>
            </a:r>
          </a:p>
          <a:p>
            <a:pPr marL="76200" indent="0">
              <a:buNone/>
            </a:pPr>
            <a:endParaRPr lang="cs-CZ" sz="2000" dirty="0"/>
          </a:p>
          <a:p>
            <a:pPr marL="7620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0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19776"/>
            <a:ext cx="10515600" cy="782357"/>
          </a:xfrm>
        </p:spPr>
        <p:txBody>
          <a:bodyPr/>
          <a:lstStyle/>
          <a:p>
            <a:r>
              <a:rPr lang="cs-CZ" dirty="0" smtClean="0"/>
              <a:t>Co z toho vyplývá pro dodavatele IS ve zdravotnictví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497" y="1319378"/>
            <a:ext cx="10967722" cy="4936690"/>
          </a:xfrm>
        </p:spPr>
        <p:txBody>
          <a:bodyPr/>
          <a:lstStyle/>
          <a:p>
            <a:pPr marL="76200" indent="0">
              <a:buNone/>
            </a:pPr>
            <a:r>
              <a:rPr lang="cs-CZ" sz="2000" i="1" dirty="0" smtClean="0"/>
              <a:t>Povinnosti pro </a:t>
            </a:r>
            <a:r>
              <a:rPr lang="cs-CZ" sz="2000" b="1" i="1" dirty="0" smtClean="0"/>
              <a:t>IS zpracovávající zdravotnická data v rámci prioritních kategorií EHR </a:t>
            </a:r>
            <a:r>
              <a:rPr lang="cs-CZ" sz="2000" i="1" dirty="0" smtClean="0"/>
              <a:t>– „systémy EHR“</a:t>
            </a:r>
          </a:p>
          <a:p>
            <a:pPr marL="76200" indent="0">
              <a:buNone/>
            </a:pPr>
            <a:endParaRPr lang="cs-CZ" sz="1200" dirty="0" smtClean="0"/>
          </a:p>
          <a:p>
            <a:pPr marL="533400" indent="-457200">
              <a:buFont typeface="+mj-lt"/>
              <a:buAutoNum type="arabicPeriod"/>
            </a:pPr>
            <a:r>
              <a:rPr lang="cs-CZ" dirty="0"/>
              <a:t>Systémy EHR musí obsahovat </a:t>
            </a:r>
            <a:r>
              <a:rPr lang="cs-CZ" b="1" dirty="0"/>
              <a:t>dva harmonizované </a:t>
            </a:r>
            <a:r>
              <a:rPr lang="cs-CZ" b="1" dirty="0" smtClean="0"/>
              <a:t>EU komponenty</a:t>
            </a:r>
            <a:endParaRPr lang="cs-CZ" b="1" dirty="0"/>
          </a:p>
          <a:p>
            <a:pPr lvl="1">
              <a:spcBef>
                <a:spcPts val="0"/>
              </a:spcBef>
            </a:pPr>
            <a:r>
              <a:rPr lang="cs-CZ" dirty="0"/>
              <a:t>Softwarový komponent pro interoperabilitu </a:t>
            </a:r>
            <a:r>
              <a:rPr lang="cs-CZ" b="1" dirty="0" smtClean="0"/>
              <a:t>(interoperability </a:t>
            </a:r>
            <a:r>
              <a:rPr lang="cs-CZ" b="1" dirty="0" err="1" smtClean="0"/>
              <a:t>component</a:t>
            </a:r>
            <a:r>
              <a:rPr lang="cs-CZ" b="1" dirty="0" smtClean="0"/>
              <a:t>)</a:t>
            </a:r>
            <a:r>
              <a:rPr lang="cs-CZ" dirty="0" smtClean="0"/>
              <a:t> – tj. schopnost poskytnout (přes standardizované API) i získat (z jiného standardizovaného API) z jiného EHR a </a:t>
            </a:r>
            <a:r>
              <a:rPr lang="cs-CZ" dirty="0" err="1" smtClean="0"/>
              <a:t>NCPeH</a:t>
            </a:r>
            <a:r>
              <a:rPr lang="cs-CZ" dirty="0" smtClean="0"/>
              <a:t> a zobrazit zdravotnická data v evropském formátu pro výměnu EHR</a:t>
            </a:r>
            <a:endParaRPr lang="cs-CZ" dirty="0"/>
          </a:p>
          <a:p>
            <a:pPr lvl="1">
              <a:spcBef>
                <a:spcPts val="0"/>
              </a:spcBef>
            </a:pPr>
            <a:r>
              <a:rPr lang="cs-CZ" dirty="0"/>
              <a:t>Softwarový komponent pro evidenci přístupu k údajům v rámci systémů </a:t>
            </a:r>
            <a:r>
              <a:rPr lang="cs-CZ" dirty="0" smtClean="0"/>
              <a:t>EHR (</a:t>
            </a:r>
            <a:r>
              <a:rPr lang="cs-CZ" b="1" dirty="0" err="1" smtClean="0"/>
              <a:t>logging</a:t>
            </a:r>
            <a:r>
              <a:rPr lang="cs-CZ" b="1" dirty="0" smtClean="0"/>
              <a:t> </a:t>
            </a:r>
            <a:r>
              <a:rPr lang="cs-CZ" b="1" dirty="0" err="1" smtClean="0"/>
              <a:t>component</a:t>
            </a:r>
            <a:r>
              <a:rPr lang="cs-CZ" b="1" dirty="0" smtClean="0"/>
              <a:t>)</a:t>
            </a:r>
          </a:p>
          <a:p>
            <a:pPr marL="558800" lvl="1" indent="0">
              <a:buNone/>
            </a:pPr>
            <a:endParaRPr lang="cs-CZ" sz="700" b="1" dirty="0"/>
          </a:p>
          <a:p>
            <a:pPr marL="533400" indent="-457200">
              <a:buFont typeface="+mj-lt"/>
              <a:buAutoNum type="arabicPeriod"/>
            </a:pPr>
            <a:r>
              <a:rPr lang="cs-CZ" dirty="0" smtClean="0"/>
              <a:t>Povinnost absolvovat </a:t>
            </a:r>
            <a:r>
              <a:rPr lang="cs-CZ" b="1" dirty="0" smtClean="0"/>
              <a:t>automatizované testování</a:t>
            </a:r>
            <a:r>
              <a:rPr lang="cs-CZ" dirty="0" smtClean="0"/>
              <a:t>.</a:t>
            </a:r>
          </a:p>
          <a:p>
            <a:pPr marL="533400" indent="-457200">
              <a:buFont typeface="+mj-lt"/>
              <a:buAutoNum type="arabicPeriod"/>
            </a:pPr>
            <a:r>
              <a:rPr lang="cs-CZ" dirty="0" smtClean="0"/>
              <a:t>Povinná </a:t>
            </a:r>
            <a:r>
              <a:rPr lang="cs-CZ" b="1" dirty="0" smtClean="0"/>
              <a:t>technická dokumentace</a:t>
            </a:r>
            <a:r>
              <a:rPr lang="cs-CZ" dirty="0" smtClean="0"/>
              <a:t>, včetně </a:t>
            </a:r>
            <a:r>
              <a:rPr lang="cs-CZ" b="1" dirty="0" smtClean="0"/>
              <a:t>informačního listu</a:t>
            </a:r>
            <a:r>
              <a:rPr lang="cs-CZ" dirty="0" smtClean="0"/>
              <a:t>.</a:t>
            </a:r>
          </a:p>
          <a:p>
            <a:pPr marL="533400" indent="-457200">
              <a:buFont typeface="+mj-lt"/>
              <a:buAutoNum type="arabicPeriod"/>
            </a:pPr>
            <a:r>
              <a:rPr lang="cs-CZ" dirty="0" smtClean="0"/>
              <a:t>Povinnost připojit </a:t>
            </a:r>
            <a:r>
              <a:rPr lang="cs-CZ" b="1" dirty="0" smtClean="0"/>
              <a:t>CE označení</a:t>
            </a:r>
            <a:r>
              <a:rPr lang="cs-CZ" dirty="0" smtClean="0"/>
              <a:t>.</a:t>
            </a:r>
          </a:p>
          <a:p>
            <a:pPr marL="533400" indent="-457200">
              <a:buFont typeface="+mj-lt"/>
              <a:buAutoNum type="arabicPeriod"/>
            </a:pPr>
            <a:r>
              <a:rPr lang="cs-CZ" dirty="0" smtClean="0"/>
              <a:t>Povinná registrace v </a:t>
            </a:r>
            <a:r>
              <a:rPr lang="cs-CZ" b="1" dirty="0" smtClean="0"/>
              <a:t>EU databázi EHR systémů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1063388" y="139821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>
                <a:solidFill>
                  <a:schemeClr val="accent5">
                    <a:lumMod val="75000"/>
                  </a:schemeClr>
                </a:solidFill>
              </a:rPr>
              <a:t>Děkuji!</a:t>
            </a:r>
            <a:endParaRPr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2"/>
          </p:nvPr>
        </p:nvSpPr>
        <p:spPr>
          <a:xfrm>
            <a:off x="5721096" y="5155567"/>
            <a:ext cx="5952745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cs-CZ" i="0" dirty="0" smtClean="0"/>
              <a:t>Klára Jiráková</a:t>
            </a:r>
            <a:r>
              <a:rPr lang="cs-CZ" dirty="0" smtClean="0"/>
              <a:t>, klara.jirakova@mzd.gov.cz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lang="cs-CZ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sz="1800" dirty="0"/>
          </a:p>
        </p:txBody>
      </p:sp>
      <p:pic>
        <p:nvPicPr>
          <p:cNvPr id="4" name="Obrázek 3" descr="Obsah obrázku podepsat, jídlo, modrá&#10;&#10;Popis byl vytvořen automaticky">
            <a:extLst>
              <a:ext uri="{FF2B5EF4-FFF2-40B4-BE49-F238E27FC236}">
                <a16:creationId xmlns:a16="http://schemas.microsoft.com/office/drawing/2014/main" id="{94C30F16-01BE-4E23-8265-3A2D21C21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85" y="104261"/>
            <a:ext cx="2331270" cy="7770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771573-9A46-294D-2F54-1193C13BB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38618" cy="11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střižek9">
            <a:extLst>
              <a:ext uri="{FF2B5EF4-FFF2-40B4-BE49-F238E27FC236}">
                <a16:creationId xmlns:a16="http://schemas.microsoft.com/office/drawing/2014/main" id="{A751FB7B-E611-4480-3206-7EF7CC19D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12192000" cy="68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668252" y="4313381"/>
            <a:ext cx="5328000" cy="168653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https://eur-lex.europa.eu/legal-content/EN/TXT/?</a:t>
            </a:r>
            <a:r>
              <a:rPr lang="en-US" dirty="0" smtClean="0">
                <a:hlinkClick r:id="rId2"/>
              </a:rPr>
              <a:t>uri=OJ:L_202500327</a:t>
            </a:r>
            <a:r>
              <a:rPr lang="cs-CZ" dirty="0" smtClean="0"/>
              <a:t> </a:t>
            </a:r>
          </a:p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503850" y="4156364"/>
            <a:ext cx="5328000" cy="2129878"/>
          </a:xfrm>
        </p:spPr>
        <p:txBody>
          <a:bodyPr/>
          <a:lstStyle/>
          <a:p>
            <a:r>
              <a:rPr lang="cs-CZ" dirty="0" err="1" smtClean="0"/>
              <a:t>Questions</a:t>
            </a:r>
            <a:r>
              <a:rPr lang="cs-CZ" dirty="0" smtClean="0"/>
              <a:t> &amp; </a:t>
            </a:r>
            <a:r>
              <a:rPr lang="cs-CZ" dirty="0" err="1" smtClean="0"/>
              <a:t>answers</a:t>
            </a:r>
            <a:r>
              <a:rPr lang="cs-CZ" dirty="0" smtClean="0"/>
              <a:t>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ec.europa.eu/commission/presscorner/detail/en/qanda_24_2251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78598" y="3078278"/>
            <a:ext cx="10515600" cy="782357"/>
          </a:xfrm>
        </p:spPr>
        <p:txBody>
          <a:bodyPr/>
          <a:lstStyle/>
          <a:p>
            <a:r>
              <a:rPr lang="en-US" sz="3200" dirty="0"/>
              <a:t>2025/327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smtClean="0"/>
              <a:t>NAŘÍZENÍ</a:t>
            </a:r>
            <a:r>
              <a:rPr lang="en-US" sz="3600" dirty="0" smtClean="0"/>
              <a:t> </a:t>
            </a:r>
            <a:r>
              <a:rPr lang="en-US" sz="3600" dirty="0"/>
              <a:t>EVROPSKÉHO PARLAMENTU A RADY (EU) </a:t>
            </a:r>
            <a:r>
              <a:rPr lang="en-US" sz="3600" dirty="0" smtClean="0"/>
              <a:t>2025/327</a:t>
            </a:r>
            <a:r>
              <a:rPr lang="cs-CZ" sz="3600" dirty="0" smtClean="0"/>
              <a:t> </a:t>
            </a:r>
            <a:r>
              <a:rPr lang="en-US" sz="3600" dirty="0" err="1" smtClean="0"/>
              <a:t>ze</a:t>
            </a:r>
            <a:r>
              <a:rPr lang="en-US" sz="3600" dirty="0" smtClean="0"/>
              <a:t> </a:t>
            </a:r>
            <a:r>
              <a:rPr lang="en-US" sz="3600" dirty="0" err="1"/>
              <a:t>dne</a:t>
            </a:r>
            <a:r>
              <a:rPr lang="en-US" sz="3600" dirty="0"/>
              <a:t> 11. </a:t>
            </a:r>
            <a:r>
              <a:rPr lang="en-US" sz="3600" dirty="0" err="1"/>
              <a:t>února</a:t>
            </a:r>
            <a:r>
              <a:rPr lang="en-US" sz="3600" dirty="0"/>
              <a:t> </a:t>
            </a:r>
            <a:r>
              <a:rPr lang="en-US" sz="3600" dirty="0" smtClean="0"/>
              <a:t>2025</a:t>
            </a:r>
            <a:r>
              <a:rPr lang="cs-CZ" sz="3600" dirty="0" smtClean="0"/>
              <a:t> </a:t>
            </a:r>
            <a:r>
              <a:rPr lang="en-US" sz="3600" b="1" dirty="0" smtClean="0"/>
              <a:t>o </a:t>
            </a:r>
            <a:r>
              <a:rPr lang="en-US" sz="3600" b="1" dirty="0" err="1"/>
              <a:t>evropském</a:t>
            </a:r>
            <a:r>
              <a:rPr lang="en-US" sz="3600" b="1" dirty="0"/>
              <a:t> </a:t>
            </a:r>
            <a:r>
              <a:rPr lang="en-US" sz="3600" b="1" dirty="0" err="1"/>
              <a:t>prostoru</a:t>
            </a:r>
            <a:r>
              <a:rPr lang="en-US" sz="3600" b="1" dirty="0"/>
              <a:t> pro </a:t>
            </a:r>
            <a:r>
              <a:rPr lang="en-US" sz="3600" b="1" dirty="0" err="1"/>
              <a:t>zdravotní</a:t>
            </a:r>
            <a:r>
              <a:rPr lang="en-US" sz="3600" b="1" dirty="0"/>
              <a:t> </a:t>
            </a:r>
            <a:r>
              <a:rPr lang="en-US" sz="3600" b="1" dirty="0" err="1"/>
              <a:t>údaje</a:t>
            </a:r>
            <a:r>
              <a:rPr lang="en-US" sz="3600" dirty="0"/>
              <a:t> a o </a:t>
            </a:r>
            <a:r>
              <a:rPr lang="en-US" sz="3600" dirty="0" err="1"/>
              <a:t>změně</a:t>
            </a:r>
            <a:r>
              <a:rPr lang="en-US" sz="3600" dirty="0"/>
              <a:t> </a:t>
            </a:r>
            <a:r>
              <a:rPr lang="en-US" sz="3600" dirty="0" err="1"/>
              <a:t>směrnice</a:t>
            </a:r>
            <a:r>
              <a:rPr lang="en-US" sz="3600" dirty="0"/>
              <a:t> 2011/24/EU a </a:t>
            </a:r>
            <a:r>
              <a:rPr lang="en-US" sz="3600" dirty="0" err="1"/>
              <a:t>nařízení</a:t>
            </a:r>
            <a:r>
              <a:rPr lang="en-US" sz="3600" dirty="0"/>
              <a:t> (EU) 2024/2847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65" y="5221303"/>
            <a:ext cx="1470787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110" y="814722"/>
            <a:ext cx="10515600" cy="782357"/>
          </a:xfrm>
        </p:spPr>
        <p:txBody>
          <a:bodyPr/>
          <a:lstStyle/>
          <a:p>
            <a:r>
              <a:rPr lang="cs-CZ" b="1" dirty="0" smtClean="0"/>
              <a:t>3 hlavní pilíře EHDS </a:t>
            </a:r>
            <a:r>
              <a:rPr lang="cs-CZ" dirty="0" smtClean="0"/>
              <a:t>– čeho se týkají?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110" y="1910965"/>
            <a:ext cx="10967722" cy="3906435"/>
          </a:xfrm>
        </p:spPr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PRIMÁRNÍ VYUŽITÍ ZDRAVOTNÍCH DAT = za účelem pro poskytování zdravotní péče</a:t>
            </a:r>
          </a:p>
          <a:p>
            <a:pPr lvl="1"/>
            <a:r>
              <a:rPr lang="cs-CZ" sz="1800" dirty="0" smtClean="0"/>
              <a:t>Zlepšení </a:t>
            </a:r>
            <a:r>
              <a:rPr lang="cs-CZ" sz="1800" b="1" dirty="0" smtClean="0"/>
              <a:t>přístupu pacientů </a:t>
            </a:r>
            <a:r>
              <a:rPr lang="cs-CZ" sz="1800" dirty="0" smtClean="0"/>
              <a:t>ke svým zdravotním údajům </a:t>
            </a:r>
          </a:p>
          <a:p>
            <a:pPr lvl="1"/>
            <a:r>
              <a:rPr lang="cs-CZ" sz="1800" dirty="0" smtClean="0"/>
              <a:t>Zajištění </a:t>
            </a:r>
            <a:r>
              <a:rPr lang="cs-CZ" sz="1800" b="1" dirty="0" smtClean="0"/>
              <a:t>předávání </a:t>
            </a:r>
            <a:r>
              <a:rPr lang="cs-CZ" sz="1800" dirty="0" smtClean="0"/>
              <a:t>elektronických zdravotních záznamů za účelem </a:t>
            </a:r>
            <a:r>
              <a:rPr lang="cs-CZ" sz="1800" b="1" dirty="0" smtClean="0"/>
              <a:t>zajištění návaznosti zdravotní péče. </a:t>
            </a:r>
          </a:p>
          <a:p>
            <a:pPr marL="533400" indent="-457200">
              <a:buFont typeface="+mj-lt"/>
              <a:buAutoNum type="arabicPeriod"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2000" dirty="0"/>
              <a:t>SEKUNDÁRNÍ </a:t>
            </a:r>
            <a:r>
              <a:rPr lang="cs-CZ" sz="2000" dirty="0" smtClean="0"/>
              <a:t>VYUŽITÍ ZDRAVOTNÍCH DAT </a:t>
            </a:r>
            <a:r>
              <a:rPr lang="cs-CZ" sz="2000" dirty="0"/>
              <a:t>= využití dat pro účely výzkumu a veřejného zájmu</a:t>
            </a:r>
            <a:endParaRPr lang="cs-CZ" sz="2000" dirty="0" smtClean="0"/>
          </a:p>
          <a:p>
            <a:pPr lvl="1"/>
            <a:r>
              <a:rPr lang="en-US" sz="1800" b="1" dirty="0" err="1"/>
              <a:t>Zpřístupňování</a:t>
            </a:r>
            <a:r>
              <a:rPr lang="en-US" sz="1800" b="1" dirty="0"/>
              <a:t> </a:t>
            </a:r>
            <a:r>
              <a:rPr lang="cs-CZ" sz="1800" b="1" dirty="0" smtClean="0"/>
              <a:t>zdravotnických </a:t>
            </a:r>
            <a:r>
              <a:rPr lang="en-US" sz="1800" b="1" dirty="0" err="1" smtClean="0"/>
              <a:t>dat</a:t>
            </a:r>
            <a:r>
              <a:rPr lang="en-US" sz="1800" b="1" dirty="0" smtClean="0"/>
              <a:t> </a:t>
            </a:r>
            <a:r>
              <a:rPr lang="en-US" sz="1800" dirty="0"/>
              <a:t>pro </a:t>
            </a:r>
            <a:r>
              <a:rPr lang="en-US" sz="1800" dirty="0" err="1"/>
              <a:t>výzkum</a:t>
            </a:r>
            <a:r>
              <a:rPr lang="en-US" sz="1800" dirty="0"/>
              <a:t>, </a:t>
            </a:r>
            <a:r>
              <a:rPr lang="en-US" sz="1800" dirty="0" err="1"/>
              <a:t>tvorbu</a:t>
            </a:r>
            <a:r>
              <a:rPr lang="en-US" sz="1800" dirty="0"/>
              <a:t> </a:t>
            </a:r>
            <a:r>
              <a:rPr lang="en-US" sz="1800" dirty="0" err="1" smtClean="0"/>
              <a:t>politik</a:t>
            </a:r>
            <a:r>
              <a:rPr lang="cs-CZ" sz="1800" dirty="0" smtClean="0"/>
              <a:t>, inovací </a:t>
            </a:r>
            <a:r>
              <a:rPr lang="cs-CZ" sz="1800" dirty="0" err="1" smtClean="0"/>
              <a:t>apod</a:t>
            </a:r>
            <a:r>
              <a:rPr lang="en-US" sz="1800" dirty="0" smtClean="0"/>
              <a:t>. </a:t>
            </a:r>
            <a:r>
              <a:rPr lang="en-US" sz="1800" dirty="0" err="1" smtClean="0"/>
              <a:t>bezpečným</a:t>
            </a:r>
            <a:r>
              <a:rPr lang="en-US" sz="1800" dirty="0" smtClean="0"/>
              <a:t> </a:t>
            </a:r>
            <a:r>
              <a:rPr lang="en-US" sz="1800" dirty="0" err="1"/>
              <a:t>způsobem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pPr marL="558800" lvl="1" indent="0">
              <a:buNone/>
            </a:pPr>
            <a:endParaRPr lang="en-US" sz="1800" dirty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POŽADAVKY NA EHR SYSTÉMY</a:t>
            </a:r>
          </a:p>
          <a:p>
            <a:pPr lvl="1"/>
            <a:r>
              <a:rPr lang="en-US" sz="1800" dirty="0" err="1"/>
              <a:t>Vytvoření</a:t>
            </a:r>
            <a:r>
              <a:rPr lang="en-US" sz="1800" dirty="0"/>
              <a:t> </a:t>
            </a:r>
            <a:r>
              <a:rPr lang="en-US" sz="1800" b="1" dirty="0" err="1"/>
              <a:t>jednotného</a:t>
            </a:r>
            <a:r>
              <a:rPr lang="en-US" sz="1800" b="1" dirty="0"/>
              <a:t> </a:t>
            </a:r>
            <a:r>
              <a:rPr lang="en-US" sz="1800" b="1" dirty="0" err="1"/>
              <a:t>trhu</a:t>
            </a:r>
            <a:r>
              <a:rPr lang="en-US" sz="1800" b="1" dirty="0"/>
              <a:t> </a:t>
            </a:r>
            <a:r>
              <a:rPr lang="en-US" sz="1800" dirty="0"/>
              <a:t>pro </a:t>
            </a:r>
            <a:r>
              <a:rPr lang="en-US" sz="1800" dirty="0" err="1"/>
              <a:t>systémy</a:t>
            </a:r>
            <a:r>
              <a:rPr lang="en-US" sz="1800" dirty="0"/>
              <a:t> </a:t>
            </a:r>
            <a:r>
              <a:rPr lang="en-US" sz="1800" dirty="0" err="1"/>
              <a:t>elektronických</a:t>
            </a:r>
            <a:r>
              <a:rPr lang="en-US" sz="1800" dirty="0"/>
              <a:t> </a:t>
            </a:r>
            <a:r>
              <a:rPr lang="en-US" sz="1800" dirty="0" err="1"/>
              <a:t>zdravotních</a:t>
            </a:r>
            <a:r>
              <a:rPr lang="en-US" sz="1800" dirty="0"/>
              <a:t> </a:t>
            </a:r>
            <a:r>
              <a:rPr lang="en-US" sz="1800" dirty="0" err="1"/>
              <a:t>záznamů</a:t>
            </a:r>
            <a:r>
              <a:rPr lang="en-US" sz="1800" dirty="0"/>
              <a:t>.</a:t>
            </a:r>
          </a:p>
          <a:p>
            <a:pPr marL="762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8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13" y="973957"/>
            <a:ext cx="10515600" cy="782357"/>
          </a:xfrm>
        </p:spPr>
        <p:txBody>
          <a:bodyPr/>
          <a:lstStyle/>
          <a:p>
            <a:r>
              <a:rPr lang="cs-CZ" dirty="0" smtClean="0"/>
              <a:t>Co se děje z pohledu EU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726" y="2075395"/>
            <a:ext cx="10967722" cy="4421016"/>
          </a:xfrm>
        </p:spPr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cs-CZ" sz="2000" b="1" dirty="0" smtClean="0"/>
              <a:t>Nařízení vyhlášeno 5. 3. 2025, vstup do platnosti 26. 3. 2025</a:t>
            </a:r>
            <a:r>
              <a:rPr lang="cs-CZ" sz="2000" dirty="0" smtClean="0"/>
              <a:t>.  </a:t>
            </a:r>
          </a:p>
          <a:p>
            <a:pPr marL="533400" indent="-457200">
              <a:buFont typeface="+mj-lt"/>
              <a:buAutoNum type="arabicPeriod"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Probíhá příprava </a:t>
            </a:r>
            <a:r>
              <a:rPr lang="cs-CZ" sz="2000" b="1" dirty="0" smtClean="0"/>
              <a:t>implementačních aktů </a:t>
            </a:r>
            <a:r>
              <a:rPr lang="cs-CZ" sz="2000" dirty="0" smtClean="0"/>
              <a:t>(„EU vyhlášek“ a standardů) – do března 2027.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Postupně proběhne změna organizačních struktur EU orgánů řídících elektronické zdravotnictví.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Infrastruktura </a:t>
            </a:r>
            <a:r>
              <a:rPr lang="en-US" sz="2000" b="1" dirty="0" err="1" smtClean="0"/>
              <a:t>MyHealth@EU</a:t>
            </a:r>
            <a:r>
              <a:rPr lang="cs-CZ" sz="2000" b="1" dirty="0" smtClean="0"/>
              <a:t> (prostřednictvím NCPeH)  se stane povinnou </a:t>
            </a:r>
            <a:r>
              <a:rPr lang="cs-CZ" sz="2000" dirty="0" smtClean="0"/>
              <a:t>pro všechny poskytovatele zdravotních služeb – od března 2029.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Vzniknou nové evropské a </a:t>
            </a:r>
            <a:r>
              <a:rPr lang="cs-CZ" sz="2000" b="1" dirty="0" smtClean="0"/>
              <a:t>národní služby </a:t>
            </a:r>
            <a:r>
              <a:rPr lang="cs-CZ" sz="2000" dirty="0" smtClean="0"/>
              <a:t>specifikované v EHDS.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Bude spuštěn rámec pro (</a:t>
            </a:r>
            <a:r>
              <a:rPr lang="cs-CZ" sz="2000" dirty="0" err="1" smtClean="0"/>
              <a:t>self</a:t>
            </a:r>
            <a:r>
              <a:rPr lang="cs-CZ" sz="2000" dirty="0" smtClean="0"/>
              <a:t>)certifikaci EHR systémů.</a:t>
            </a:r>
          </a:p>
          <a:p>
            <a:pPr marL="533400" indent="-457200">
              <a:buFont typeface="+mj-lt"/>
              <a:buAutoNum type="arabicPeriod"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6653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4" y="791067"/>
            <a:ext cx="10760372" cy="59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Zásadní důraz na práva fyzických osob</a:t>
            </a:r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28" y="1483212"/>
            <a:ext cx="11711599" cy="53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75672" y="1880580"/>
            <a:ext cx="10905699" cy="4381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3. 5. 2025 	vyhlášení nařízení EHDS v </a:t>
            </a:r>
            <a:r>
              <a:rPr lang="cs-CZ" dirty="0"/>
              <a:t>Ú</a:t>
            </a:r>
            <a:r>
              <a:rPr lang="cs-CZ" dirty="0" smtClean="0"/>
              <a:t>ředním věstníku EU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2025 – 2027	příprava členských států i EK na plnou účinnost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2027 		plná účinnost nařízení, vydání implementačních aktů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2029 		povinné předávání PS, </a:t>
            </a:r>
            <a:r>
              <a:rPr lang="cs-CZ" dirty="0" err="1" smtClean="0"/>
              <a:t>eP</a:t>
            </a:r>
            <a:r>
              <a:rPr lang="cs-CZ" dirty="0" smtClean="0"/>
              <a:t>/</a:t>
            </a:r>
            <a:r>
              <a:rPr lang="cs-CZ" dirty="0" err="1" smtClean="0"/>
              <a:t>eD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2031 		povinné předávání laboratorních zpráv, propouštěcích 			zpráv, snímků a doprovodných zpráv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2029/31</a:t>
            </a:r>
            <a:r>
              <a:rPr lang="cs-CZ" dirty="0"/>
              <a:t>		povinnost používat pouze certifikované EHR systémy, 			povinnost předávat data </a:t>
            </a:r>
            <a:r>
              <a:rPr lang="cs-CZ" dirty="0" smtClean="0"/>
              <a:t>v EU výměnném formátu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35376" y="845593"/>
            <a:ext cx="10515600" cy="782357"/>
          </a:xfrm>
        </p:spPr>
        <p:txBody>
          <a:bodyPr/>
          <a:lstStyle/>
          <a:p>
            <a:r>
              <a:rPr lang="cs-CZ" dirty="0" smtClean="0"/>
              <a:t>EHDS – důležité milníky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49" y="652080"/>
            <a:ext cx="10515600" cy="782357"/>
          </a:xfrm>
        </p:spPr>
        <p:txBody>
          <a:bodyPr/>
          <a:lstStyle/>
          <a:p>
            <a:r>
              <a:rPr lang="cs-CZ" sz="2800" dirty="0" smtClean="0"/>
              <a:t>EHDS se týká je některých zdravotních údajů vedených v elektronické podobě – tzv. </a:t>
            </a:r>
            <a:r>
              <a:rPr lang="cs-CZ" sz="2800" b="1" dirty="0"/>
              <a:t>p</a:t>
            </a:r>
            <a:r>
              <a:rPr lang="cs-CZ" sz="2800" b="1" dirty="0" smtClean="0"/>
              <a:t>rioritní kategorie </a:t>
            </a:r>
            <a:r>
              <a:rPr lang="cs-CZ" sz="2800" dirty="0" smtClean="0"/>
              <a:t>pro primární využití</a:t>
            </a:r>
            <a:endParaRPr lang="en-IE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661" y="1521587"/>
            <a:ext cx="10967722" cy="3906435"/>
          </a:xfrm>
        </p:spPr>
        <p:txBody>
          <a:bodyPr/>
          <a:lstStyle/>
          <a:p>
            <a:pPr marL="76200" indent="0">
              <a:buNone/>
            </a:pPr>
            <a:endParaRPr lang="cs-CZ" sz="2000" dirty="0"/>
          </a:p>
          <a:p>
            <a:pPr marL="7620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</a:t>
            </a:r>
            <a:endParaRPr lang="en-US" sz="20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70450"/>
              </p:ext>
            </p:extLst>
          </p:nvPr>
        </p:nvGraphicFramePr>
        <p:xfrm>
          <a:off x="744661" y="1786069"/>
          <a:ext cx="9611844" cy="455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2863">
                  <a:extLst>
                    <a:ext uri="{9D8B030D-6E8A-4147-A177-3AD203B41FA5}">
                      <a16:colId xmlns:a16="http://schemas.microsoft.com/office/drawing/2014/main" val="2013825317"/>
                    </a:ext>
                  </a:extLst>
                </a:gridCol>
                <a:gridCol w="3398981">
                  <a:extLst>
                    <a:ext uri="{9D8B030D-6E8A-4147-A177-3AD203B41FA5}">
                      <a16:colId xmlns:a16="http://schemas.microsoft.com/office/drawing/2014/main" val="95847994"/>
                    </a:ext>
                  </a:extLst>
                </a:gridCol>
              </a:tblGrid>
              <a:tr h="673794">
                <a:tc>
                  <a:txBody>
                    <a:bodyPr/>
                    <a:lstStyle/>
                    <a:p>
                      <a:r>
                        <a:rPr lang="cs-CZ" dirty="0" smtClean="0"/>
                        <a:t>Prioritní</a:t>
                      </a:r>
                      <a:r>
                        <a:rPr lang="cs-CZ" baseline="0" dirty="0" smtClean="0"/>
                        <a:t> kategorie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</a:t>
                      </a:r>
                      <a:r>
                        <a:rPr lang="cs-CZ" baseline="0" dirty="0" smtClean="0"/>
                        <a:t> kdy povinně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20852"/>
                  </a:ext>
                </a:extLst>
              </a:tr>
              <a:tr h="673794">
                <a:tc>
                  <a:txBody>
                    <a:bodyPr/>
                    <a:lstStyle/>
                    <a:p>
                      <a:r>
                        <a:rPr lang="cs-CZ" dirty="0" smtClean="0"/>
                        <a:t>PACIENTSKÝ</a:t>
                      </a:r>
                      <a:r>
                        <a:rPr lang="cs-CZ" baseline="0" dirty="0" smtClean="0"/>
                        <a:t> SOUHRN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26. března 2029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790564"/>
                  </a:ext>
                </a:extLst>
              </a:tr>
              <a:tr h="673794">
                <a:tc>
                  <a:txBody>
                    <a:bodyPr/>
                    <a:lstStyle/>
                    <a:p>
                      <a:r>
                        <a:rPr lang="cs-CZ" dirty="0" smtClean="0"/>
                        <a:t>ELEKTRONICKÝ LÉKAŘSKÝ PŘEDPIS</a:t>
                      </a:r>
                      <a:r>
                        <a:rPr lang="cs-CZ" baseline="0" dirty="0" smtClean="0"/>
                        <a:t> A POTVRZENÍ  O VÝDEJI LÉČIVA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26. března</a:t>
                      </a:r>
                      <a:r>
                        <a:rPr lang="cs-CZ" baseline="0" dirty="0" smtClean="0"/>
                        <a:t> 2029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58507"/>
                  </a:ext>
                </a:extLst>
              </a:tr>
              <a:tr h="673794">
                <a:tc>
                  <a:txBody>
                    <a:bodyPr/>
                    <a:lstStyle/>
                    <a:p>
                      <a:r>
                        <a:rPr lang="cs-CZ" dirty="0" smtClean="0"/>
                        <a:t>LÉKAŘSKÉ SNÍMKY</a:t>
                      </a:r>
                      <a:r>
                        <a:rPr lang="cs-CZ" baseline="0" dirty="0" smtClean="0"/>
                        <a:t> A DOPROVODNÉ ZPRÁVY KE SNÍMKŮM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26. března</a:t>
                      </a:r>
                      <a:r>
                        <a:rPr lang="cs-CZ" baseline="0" dirty="0" smtClean="0"/>
                        <a:t> 2031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50975"/>
                  </a:ext>
                </a:extLst>
              </a:tr>
              <a:tr h="673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VÝSLEDKY LÉKAŘSKÝCH TESTŮ,</a:t>
                      </a:r>
                      <a:r>
                        <a:rPr lang="cs-CZ" baseline="0" dirty="0" smtClean="0"/>
                        <a:t> VČETNĚ LABORATORNÍCH A JINÝCH VÝSLEDKŮ A DOPROVODNÝCH ZPRÁV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26. března</a:t>
                      </a:r>
                      <a:r>
                        <a:rPr lang="cs-CZ" baseline="0" dirty="0" smtClean="0"/>
                        <a:t> 2031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3087"/>
                  </a:ext>
                </a:extLst>
              </a:tr>
              <a:tr h="673794">
                <a:tc>
                  <a:txBody>
                    <a:bodyPr/>
                    <a:lstStyle/>
                    <a:p>
                      <a:r>
                        <a:rPr lang="cs-CZ" dirty="0" smtClean="0"/>
                        <a:t>PROPOUŠTĚCÍ ZPRÁVY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26. března</a:t>
                      </a:r>
                      <a:r>
                        <a:rPr lang="cs-CZ" baseline="0" dirty="0" smtClean="0"/>
                        <a:t> 2031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8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1165</TotalTime>
  <Words>804</Words>
  <Application>Microsoft Office PowerPoint</Application>
  <PresentationFormat>Širokoúhlá obrazovka</PresentationFormat>
  <Paragraphs>100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1_Office Theme</vt:lpstr>
      <vt:lpstr>  Nařízení o evropském prostoru pro zdravotní údaje  (EHDS)</vt:lpstr>
      <vt:lpstr>Prezentace aplikace PowerPoint</vt:lpstr>
      <vt:lpstr>2025/327 NAŘÍZENÍ EVROPSKÉHO PARLAMENTU A RADY (EU) 2025/327 ze dne 11. února 2025 o evropském prostoru pro zdravotní údaje a o změně směrnice 2011/24/EU a nařízení (EU) 2024/2847</vt:lpstr>
      <vt:lpstr>3 hlavní pilíře EHDS – čeho se týkají?</vt:lpstr>
      <vt:lpstr>Co se děje z pohledu EU</vt:lpstr>
      <vt:lpstr>Prezentace aplikace PowerPoint</vt:lpstr>
      <vt:lpstr>Zásadní důraz na práva fyzických osob</vt:lpstr>
      <vt:lpstr>EHDS – důležité milníky</vt:lpstr>
      <vt:lpstr>EHDS se týká je některých zdravotních údajů vedených v elektronické podobě – tzv. prioritní kategorie pro primární využití</vt:lpstr>
      <vt:lpstr>A jak jsme na tom nyní v ČR?</vt:lpstr>
      <vt:lpstr>Co z toho vyplývá pro poskytovatele ZS v ČR</vt:lpstr>
      <vt:lpstr>Co z toho vyplývá pro dodavatele IS ve zdravotnictví</vt:lpstr>
      <vt:lpstr>  Děkuji!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Preparations for the implementation of the EHDS</dc:title>
  <dc:creator>ELUSTONDO JAUREGUI Ander (SANTE)</dc:creator>
  <cp:lastModifiedBy>Jiráková Klára Mgr.</cp:lastModifiedBy>
  <cp:revision>72</cp:revision>
  <dcterms:created xsi:type="dcterms:W3CDTF">2024-05-21T11:23:27Z</dcterms:created>
  <dcterms:modified xsi:type="dcterms:W3CDTF">2025-05-13T22:10:59Z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