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73" r:id="rId2"/>
  </p:sldMasterIdLst>
  <p:notesMasterIdLst>
    <p:notesMasterId r:id="rId15"/>
  </p:notesMasterIdLst>
  <p:sldIdLst>
    <p:sldId id="256" r:id="rId3"/>
    <p:sldId id="809" r:id="rId4"/>
    <p:sldId id="806" r:id="rId5"/>
    <p:sldId id="257" r:id="rId6"/>
    <p:sldId id="794" r:id="rId7"/>
    <p:sldId id="804" r:id="rId8"/>
    <p:sldId id="808" r:id="rId9"/>
    <p:sldId id="792" r:id="rId10"/>
    <p:sldId id="805" r:id="rId11"/>
    <p:sldId id="807" r:id="rId12"/>
    <p:sldId id="793" r:id="rId13"/>
    <p:sldId id="803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9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3YP3xexYcFoahXa2ehi0H5V4Za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73621" autoAdjust="0"/>
  </p:normalViewPr>
  <p:slideViewPr>
    <p:cSldViewPr snapToGrid="0">
      <p:cViewPr varScale="1">
        <p:scale>
          <a:sx n="83" d="100"/>
          <a:sy n="83" d="100"/>
        </p:scale>
        <p:origin x="605" y="67"/>
      </p:cViewPr>
      <p:guideLst>
        <p:guide orient="horz" pos="2092"/>
        <p:guide pos="3840"/>
      </p:guideLst>
    </p:cSldViewPr>
  </p:slideViewPr>
  <p:outlineViewPr>
    <p:cViewPr>
      <p:scale>
        <a:sx n="33" d="100"/>
        <a:sy n="33" d="100"/>
      </p:scale>
      <p:origin x="0" y="-2777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26" Type="http://customschemas.google.com/relationships/presentationmetadata" Target="metadata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2" Type="http://schemas.openxmlformats.org/officeDocument/2006/relationships/slideMaster" Target="slideMasters/slideMaster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0844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92000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109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0189" y="1122363"/>
            <a:ext cx="10676038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676038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7715" y="6045257"/>
            <a:ext cx="1718512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5873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3852" y="6045865"/>
            <a:ext cx="1716200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2387600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70189" y="3602038"/>
            <a:ext cx="10156297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8397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3044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</p:spPr>
        <p:txBody>
          <a:bodyPr anchor="b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8200" y="0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8200" y="4160826"/>
            <a:ext cx="10889439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87864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25480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1pPr>
              <a:spcAft>
                <a:spcPts val="1800"/>
              </a:spcAft>
              <a:defRPr/>
            </a:lvl1pPr>
            <a:lvl2pPr>
              <a:spcAft>
                <a:spcPts val="1800"/>
              </a:spcAft>
              <a:defRPr/>
            </a:lvl2pPr>
            <a:lvl3pPr>
              <a:spcAft>
                <a:spcPts val="1800"/>
              </a:spcAft>
              <a:defRPr/>
            </a:lvl3pPr>
            <a:lvl4pPr>
              <a:spcAft>
                <a:spcPts val="1800"/>
              </a:spcAft>
              <a:defRPr/>
            </a:lvl4pPr>
            <a:lvl5pPr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3336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5"/>
            <a:ext cx="5328000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2250" y="1825625"/>
            <a:ext cx="5328000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51557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8" y="1825626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4979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71761" y="1825625"/>
            <a:ext cx="3358489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69272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8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168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38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8" name="Google Shape;148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38"/>
          <p:cNvSpPr/>
          <p:nvPr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0" name="Google Shape;150;p38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38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52" name="Google Shape;152;p38"/>
          <p:cNvSpPr txBox="1"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3" name="Google Shape;153;p38"/>
          <p:cNvSpPr txBox="1">
            <a:spLocks noGrp="1"/>
          </p:cNvSpPr>
          <p:nvPr>
            <p:ph type="body" idx="2"/>
          </p:nvPr>
        </p:nvSpPr>
        <p:spPr>
          <a:xfrm>
            <a:off x="6096000" y="5783535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4" name="Google Shape;154;p38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5" name="Google Shape;155;p38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02259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35" y="-59635"/>
            <a:ext cx="6155635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4048" y="1992573"/>
            <a:ext cx="8550322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9447" y="743802"/>
            <a:ext cx="544923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8331" y="1992572"/>
            <a:ext cx="8226040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624652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7056" y="1825625"/>
            <a:ext cx="4926841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7056" y="482860"/>
            <a:ext cx="4669266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83" y="-46383"/>
            <a:ext cx="61423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4630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722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901451" y="2284668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6086" y="2284667"/>
            <a:ext cx="3141663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774" y="403868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2139" y="4041944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7503" y="4037437"/>
            <a:ext cx="2669558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61066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3869" y="2159957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3868" y="3968881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4547" y="2159956"/>
            <a:ext cx="2461593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5227" y="3968880"/>
            <a:ext cx="2520000" cy="1638158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617" y="2159957"/>
            <a:ext cx="2520000" cy="1638159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4549" y="3968880"/>
            <a:ext cx="2461591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617" y="3968881"/>
            <a:ext cx="2520000" cy="1638158"/>
          </a:xfrm>
          <a:noFill/>
        </p:spPr>
        <p:txBody>
          <a:bodyPr tIns="90000"/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6322" y="2159956"/>
            <a:ext cx="2520000" cy="1638159"/>
          </a:xfrm>
          <a:noFill/>
        </p:spPr>
        <p:txBody>
          <a:bodyPr tIns="90000"/>
          <a:lstStyle>
            <a:lvl1pPr marL="0" indent="0" algn="l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734055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646643"/>
            <a:ext cx="10515600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8200" y="3630613"/>
            <a:ext cx="10515600" cy="2035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29967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86621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1_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37011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3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2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" name="Google Shape;16;p22"/>
          <p:cNvSpPr/>
          <p:nvPr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2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Google Shape;21;p22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" name="Google Shape;22;p22"/>
          <p:cNvCxnSpPr/>
          <p:nvPr/>
        </p:nvCxnSpPr>
        <p:spPr>
          <a:xfrm>
            <a:off x="846746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80558848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9"/>
          <p:cNvSpPr txBox="1">
            <a:spLocks noGrp="1"/>
          </p:cNvSpPr>
          <p:nvPr>
            <p:ph type="sldNum" idx="12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58" name="Google Shape;158;p39"/>
          <p:cNvPicPr preferRelativeResize="0"/>
          <p:nvPr/>
        </p:nvPicPr>
        <p:blipFill rotWithShape="1">
          <a:blip r:embed="rId2">
            <a:alphaModFix/>
          </a:blip>
          <a:srcRect t="4555"/>
          <a:stretch/>
        </p:blipFill>
        <p:spPr>
          <a:xfrm>
            <a:off x="0" y="1078173"/>
            <a:ext cx="12192000" cy="57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9"/>
          <p:cNvSpPr/>
          <p:nvPr/>
        </p:nvSpPr>
        <p:spPr>
          <a:xfrm>
            <a:off x="5289" y="1078173"/>
            <a:ext cx="12197346" cy="5783239"/>
          </a:xfrm>
          <a:prstGeom prst="rect">
            <a:avLst/>
          </a:prstGeom>
          <a:solidFill>
            <a:srgbClr val="024EA2">
              <a:alpha val="6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accent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0" name="Google Shape;160;p39" descr="European Commissi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88933" y="258042"/>
            <a:ext cx="1659793" cy="11524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9"/>
          <p:cNvSpPr txBox="1"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6000" b="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2" name="Google Shape;162;p39"/>
          <p:cNvSpPr txBox="1"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i="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63" name="Google Shape;163;p39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  <a:defRPr sz="2200" i="1">
                <a:solidFill>
                  <a:schemeClr val="lt1"/>
                </a:solidFill>
              </a:defRPr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4" name="Google Shape;164;p39"/>
          <p:cNvSpPr/>
          <p:nvPr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5" name="Google Shape;165;p39"/>
          <p:cNvCxnSpPr/>
          <p:nvPr/>
        </p:nvCxnSpPr>
        <p:spPr>
          <a:xfrm>
            <a:off x="838200" y="1978925"/>
            <a:ext cx="0" cy="4879075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st slide (option 2)">
  <p:cSld name="Last slide (option 2)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0"/>
          <p:cNvSpPr/>
          <p:nvPr/>
        </p:nvSpPr>
        <p:spPr>
          <a:xfrm>
            <a:off x="0" y="1"/>
            <a:ext cx="12192000" cy="34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40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9" name="Google Shape;169;p40"/>
          <p:cNvSpPr txBox="1">
            <a:spLocks noGrp="1"/>
          </p:cNvSpPr>
          <p:nvPr>
            <p:ph type="ctrTitle"/>
          </p:nvPr>
        </p:nvSpPr>
        <p:spPr>
          <a:xfrm>
            <a:off x="1077013" y="1122363"/>
            <a:ext cx="10156297" cy="1240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6000"/>
              <a:buFont typeface="Arial"/>
              <a:buNone/>
              <a:defRPr sz="6000"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0" name="Google Shape;170;p40"/>
          <p:cNvSpPr txBox="1">
            <a:spLocks noGrp="1"/>
          </p:cNvSpPr>
          <p:nvPr>
            <p:ph type="body" idx="1"/>
          </p:nvPr>
        </p:nvSpPr>
        <p:spPr>
          <a:xfrm>
            <a:off x="838976" y="4175997"/>
            <a:ext cx="10888663" cy="16201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1400">
                <a:solidFill>
                  <a:srgbClr val="767676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1" name="Google Shape;171;p40"/>
          <p:cNvCxnSpPr/>
          <p:nvPr/>
        </p:nvCxnSpPr>
        <p:spPr>
          <a:xfrm>
            <a:off x="838200" y="0"/>
            <a:ext cx="0" cy="2362711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Object">
  <p:cSld name="Content and Objec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74" name="Google Shape;174;p41"/>
          <p:cNvSpPr txBox="1"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5" name="Google Shape;175;p41"/>
          <p:cNvSpPr txBox="1">
            <a:spLocks noGrp="1"/>
          </p:cNvSpPr>
          <p:nvPr>
            <p:ph type="body" idx="1"/>
          </p:nvPr>
        </p:nvSpPr>
        <p:spPr>
          <a:xfrm>
            <a:off x="838198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  <a:defRPr/>
            </a:lvl1pPr>
            <a:lvl2pPr marL="914400" lvl="1" indent="-3556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6" name="Google Shape;176;p41"/>
          <p:cNvSpPr txBox="1">
            <a:spLocks noGrp="1"/>
          </p:cNvSpPr>
          <p:nvPr>
            <p:ph type="body" idx="2"/>
          </p:nvPr>
        </p:nvSpPr>
        <p:spPr>
          <a:xfrm>
            <a:off x="6402250" y="1825625"/>
            <a:ext cx="5328000" cy="39064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marL="914400" lvl="1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7" name="Google Shape;177;p41"/>
          <p:cNvCxnSpPr/>
          <p:nvPr/>
        </p:nvCxnSpPr>
        <p:spPr>
          <a:xfrm flipH="1">
            <a:off x="838199" y="0"/>
            <a:ext cx="1" cy="1276357"/>
          </a:xfrm>
          <a:prstGeom prst="straightConnector1">
            <a:avLst/>
          </a:prstGeom>
          <a:noFill/>
          <a:ln w="2857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3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90569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defRPr/>
            </a:lvl1pPr>
            <a:lvl2pPr>
              <a:lnSpc>
                <a:spcPct val="100000"/>
              </a:lnSpc>
              <a:spcAft>
                <a:spcPts val="1800"/>
              </a:spcAft>
              <a:defRPr/>
            </a:lvl2pPr>
            <a:lvl3pPr>
              <a:lnSpc>
                <a:spcPct val="100000"/>
              </a:lnSpc>
              <a:spcAft>
                <a:spcPts val="1800"/>
              </a:spcAft>
              <a:defRPr/>
            </a:lvl3pPr>
            <a:lvl4pPr>
              <a:lnSpc>
                <a:spcPct val="100000"/>
              </a:lnSpc>
              <a:spcAft>
                <a:spcPts val="1800"/>
              </a:spcAft>
              <a:defRPr/>
            </a:lvl4pPr>
            <a:lvl5pPr>
              <a:lnSpc>
                <a:spcPct val="100000"/>
              </a:lnSpc>
              <a:spcAft>
                <a:spcPts val="18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8199" y="0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722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6393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92000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2149523"/>
          </a:xfrm>
        </p:spPr>
        <p:txBody>
          <a:bodyPr wrap="none" anchor="t">
            <a:no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4418049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557903"/>
            <a:ext cx="5040313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2985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8"/>
            <a:ext cx="12192000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12192000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92000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933" y="258042"/>
            <a:ext cx="1659793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350" y="1992572"/>
            <a:ext cx="10065224" cy="872647"/>
          </a:xfrm>
        </p:spPr>
        <p:txBody>
          <a:bodyPr anchor="t">
            <a:normAutofit/>
          </a:bodyPr>
          <a:lstStyle>
            <a:lvl1pPr algn="l"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978925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41158" y="6619164"/>
            <a:ext cx="707409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351" y="3067468"/>
            <a:ext cx="10065224" cy="897754"/>
          </a:xfrm>
        </p:spPr>
        <p:txBody>
          <a:bodyPr>
            <a:noAutofit/>
          </a:bodyPr>
          <a:lstStyle>
            <a:lvl1pPr marL="0" indent="0" algn="l">
              <a:buNone/>
              <a:defRPr sz="2800" i="0">
                <a:solidFill>
                  <a:schemeClr val="accent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6000" y="5783535"/>
            <a:ext cx="5040313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2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19177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1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8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1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9.xml"/><Relationship Id="rId16" Type="http://schemas.openxmlformats.org/officeDocument/2006/relationships/slideLayout" Target="../slideLayouts/slideLayout23.xml"/><Relationship Id="rId2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26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Relationship Id="rId2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 txBox="1">
            <a:spLocks noGrp="1"/>
          </p:cNvSpPr>
          <p:nvPr>
            <p:ph type="sldNum" idx="12"/>
          </p:nvPr>
        </p:nvSpPr>
        <p:spPr>
          <a:xfrm>
            <a:off x="697524" y="613128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76767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" name="Google Shape;11;p21"/>
          <p:cNvSpPr txBox="1"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771573-9A46-294D-2F54-1193C13BBEC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103"/>
            <a:ext cx="4675360" cy="967821"/>
          </a:xfrm>
          <a:prstGeom prst="rect">
            <a:avLst/>
          </a:prstGeom>
        </p:spPr>
      </p:pic>
      <p:pic>
        <p:nvPicPr>
          <p:cNvPr id="7" name="Obrázek 6" descr="Obsah obrázku text, Písmo, Grafika, snímek obrazovky&#10;&#10;Popis byl vytvořen automaticky">
            <a:extLst>
              <a:ext uri="{FF2B5EF4-FFF2-40B4-BE49-F238E27FC236}">
                <a16:creationId xmlns:a16="http://schemas.microsoft.com/office/drawing/2014/main" id="{C822D115-329E-46C1-FAF2-845FB953D75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099" y="178693"/>
            <a:ext cx="2533477" cy="695345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7" r:id="rId4"/>
    <p:sldLayoutId id="2147483668" r:id="rId5"/>
    <p:sldLayoutId id="2147483670" r:id="rId6"/>
    <p:sldLayoutId id="2147483696" r:id="rId7"/>
  </p:sldLayoutIdLst>
  <p:timing>
    <p:tnLst>
      <p:par>
        <p:cTn id="1" dur="indefinite" restart="never" nodeType="tmRoot"/>
      </p:par>
    </p:tnLst>
  </p:timing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82860"/>
            <a:ext cx="1051560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13128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3539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5" r:id="rId2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8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commission/presscorner/detail/en/qanda_24_2251" TargetMode="External"/><Relationship Id="rId2" Type="http://schemas.openxmlformats.org/officeDocument/2006/relationships/hyperlink" Target="https://eur-lex.europa.eu/legal-content/EN/TXT/?uri=OJ:L_202500327" TargetMode="Externa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1063388" y="139821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cs-CZ" sz="4000" dirty="0" smtClean="0"/>
              <a:t/>
            </a:r>
            <a:br>
              <a:rPr lang="cs-CZ" sz="40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>Nařízení o evropském prostoru pro zdravotní údaje </a:t>
            </a:r>
            <a:br>
              <a:rPr lang="cs-CZ" sz="4800" dirty="0" smtClean="0"/>
            </a:br>
            <a:r>
              <a:rPr lang="cs-CZ" sz="4800" dirty="0" smtClean="0"/>
              <a:t>(EHDS)</a:t>
            </a:r>
            <a:endParaRPr sz="4800" dirty="0"/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2"/>
          </p:nvPr>
        </p:nvSpPr>
        <p:spPr>
          <a:xfrm>
            <a:off x="6096000" y="5557903"/>
            <a:ext cx="5040313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cs-CZ" dirty="0" smtClean="0"/>
              <a:t>12. </a:t>
            </a:r>
            <a:r>
              <a:rPr lang="cs-CZ" dirty="0"/>
              <a:t>5</a:t>
            </a:r>
            <a:r>
              <a:rPr lang="cs-CZ" dirty="0" smtClean="0"/>
              <a:t>. </a:t>
            </a:r>
            <a:r>
              <a:rPr lang="cs-CZ" dirty="0" smtClean="0"/>
              <a:t>2025</a:t>
            </a:r>
            <a:endParaRPr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330879" y="4588639"/>
            <a:ext cx="10065224" cy="897754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10</a:t>
            </a:fld>
            <a:endParaRPr lang="en-GB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Zásadní důraz na práva fyzických osob</a:t>
            </a:r>
            <a:endParaRPr lang="en-US" dirty="0"/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328" y="1483212"/>
            <a:ext cx="11711599" cy="5374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55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27412"/>
            <a:ext cx="10515600" cy="782357"/>
          </a:xfrm>
        </p:spPr>
        <p:txBody>
          <a:bodyPr/>
          <a:lstStyle/>
          <a:p>
            <a:r>
              <a:rPr lang="cs-CZ" dirty="0" smtClean="0"/>
              <a:t>A jak jsme na tom nyní v ČR?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198" y="1624457"/>
            <a:ext cx="10967722" cy="3906435"/>
          </a:xfrm>
        </p:spPr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cs-CZ" sz="2000" b="1" dirty="0" smtClean="0"/>
              <a:t>Máme v rutinním provozu NCPeH </a:t>
            </a:r>
            <a:r>
              <a:rPr lang="cs-CZ" sz="2000" dirty="0" smtClean="0"/>
              <a:t>– plná podpora PS a </a:t>
            </a:r>
            <a:r>
              <a:rPr lang="cs-CZ" sz="2000" dirty="0" err="1" smtClean="0"/>
              <a:t>eP</a:t>
            </a:r>
            <a:r>
              <a:rPr lang="cs-CZ" sz="2000" dirty="0" smtClean="0"/>
              <a:t>/</a:t>
            </a:r>
            <a:r>
              <a:rPr lang="cs-CZ" sz="2000" dirty="0" err="1" smtClean="0"/>
              <a:t>eD</a:t>
            </a:r>
            <a:r>
              <a:rPr lang="cs-CZ" sz="2000" dirty="0" smtClean="0"/>
              <a:t>; další </a:t>
            </a:r>
            <a:r>
              <a:rPr lang="cs-CZ" sz="2000" dirty="0" err="1" smtClean="0"/>
              <a:t>usecasy</a:t>
            </a:r>
            <a:r>
              <a:rPr lang="cs-CZ" sz="2000" dirty="0" smtClean="0"/>
              <a:t> v roce </a:t>
            </a:r>
            <a:r>
              <a:rPr lang="cs-CZ" sz="2000" dirty="0" smtClean="0"/>
              <a:t>2025-2026, </a:t>
            </a:r>
            <a:r>
              <a:rPr lang="cs-CZ" sz="2000" dirty="0" smtClean="0"/>
              <a:t>včetně podpory FHIR</a:t>
            </a:r>
            <a:r>
              <a:rPr lang="cs-CZ" sz="2000" dirty="0"/>
              <a:t>:</a:t>
            </a:r>
            <a:endParaRPr lang="cs-CZ" sz="2000" dirty="0" smtClean="0"/>
          </a:p>
          <a:p>
            <a:pPr marL="990600" lvl="1" indent="-457200">
              <a:buFont typeface="+mj-lt"/>
              <a:buAutoNum type="arabicPeriod"/>
            </a:pPr>
            <a:r>
              <a:rPr lang="cs-CZ" sz="1600" dirty="0" smtClean="0"/>
              <a:t>Originální klinické dokumenty (HL7 CDA L1) – 12/2024</a:t>
            </a:r>
          </a:p>
          <a:p>
            <a:pPr marL="990600" lvl="1" indent="-457200">
              <a:buFont typeface="+mj-lt"/>
              <a:buAutoNum type="arabicPeriod"/>
            </a:pPr>
            <a:r>
              <a:rPr lang="cs-CZ" sz="1600" dirty="0" smtClean="0"/>
              <a:t>Laboratorní zprávy (FHIR) – 08/2025</a:t>
            </a:r>
          </a:p>
          <a:p>
            <a:pPr marL="990600" lvl="1" indent="-457200">
              <a:buFont typeface="+mj-lt"/>
              <a:buAutoNum type="arabicPeriod"/>
            </a:pPr>
            <a:r>
              <a:rPr lang="cs-CZ" sz="1600" dirty="0" smtClean="0"/>
              <a:t>Propouštěcí zprávy (FHIR) – 03/2026</a:t>
            </a:r>
          </a:p>
          <a:p>
            <a:pPr marL="533400" indent="-457200">
              <a:buFont typeface="+mj-lt"/>
              <a:buAutoNum type="arabicPeriod"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1800" dirty="0" smtClean="0"/>
              <a:t>Připravované </a:t>
            </a:r>
            <a:r>
              <a:rPr lang="cs-CZ" sz="1800" b="1" dirty="0" smtClean="0"/>
              <a:t>národní standardy a API </a:t>
            </a:r>
            <a:r>
              <a:rPr lang="cs-CZ" sz="1800" dirty="0" smtClean="0"/>
              <a:t>by měly odpovídat EU standardům (být s nimi kompatibilní).</a:t>
            </a:r>
          </a:p>
          <a:p>
            <a:pPr marL="533400" indent="-457200">
              <a:buFont typeface="+mj-lt"/>
              <a:buAutoNum type="arabicPeriod"/>
            </a:pPr>
            <a:endParaRPr lang="cs-CZ" sz="1800" dirty="0"/>
          </a:p>
          <a:p>
            <a:pPr marL="533400" indent="-457200">
              <a:buFont typeface="+mj-lt"/>
              <a:buAutoNum type="arabicPeriod"/>
            </a:pPr>
            <a:r>
              <a:rPr lang="cs-CZ" sz="1800" dirty="0" smtClean="0"/>
              <a:t>Akreditované </a:t>
            </a:r>
            <a:r>
              <a:rPr lang="cs-CZ" sz="1800" b="1" dirty="0" smtClean="0"/>
              <a:t>afinitní domény </a:t>
            </a:r>
            <a:r>
              <a:rPr lang="cs-CZ" sz="1800" dirty="0" smtClean="0"/>
              <a:t>(</a:t>
            </a:r>
            <a:r>
              <a:rPr lang="cs-CZ" sz="1800" dirty="0" err="1" smtClean="0"/>
              <a:t>AAfD</a:t>
            </a:r>
            <a:r>
              <a:rPr lang="cs-CZ" sz="1800" dirty="0" smtClean="0"/>
              <a:t>) by měly být akreditovány v souladu s požadavky nařízení  a tudíž mohou být využity i pro naplnění povinností dle EHDS pro jednotlivé poskytovatele.</a:t>
            </a:r>
          </a:p>
          <a:p>
            <a:pPr marL="533400" indent="-457200">
              <a:buFont typeface="+mj-lt"/>
              <a:buAutoNum type="arabicPeriod"/>
            </a:pPr>
            <a:endParaRPr lang="cs-CZ" sz="1800" dirty="0"/>
          </a:p>
          <a:p>
            <a:pPr marL="533400" indent="-457200">
              <a:buFont typeface="+mj-lt"/>
              <a:buAutoNum type="arabicPeriod"/>
            </a:pPr>
            <a:r>
              <a:rPr lang="cs-CZ" sz="1800" b="1" dirty="0" smtClean="0"/>
              <a:t>Centrální služby eHealth </a:t>
            </a:r>
            <a:r>
              <a:rPr lang="cs-CZ" sz="1800" dirty="0" smtClean="0"/>
              <a:t>by měly naplňovat myšlenku EHDS – zdravotnické registry, Portál pacienta/EZ karta, testovací </a:t>
            </a:r>
            <a:r>
              <a:rPr lang="cs-CZ" sz="1800" dirty="0" smtClean="0"/>
              <a:t>rámec, žurnál činností, atd.</a:t>
            </a:r>
            <a:endParaRPr lang="cs-CZ" sz="1800" dirty="0" smtClean="0"/>
          </a:p>
          <a:p>
            <a:pPr marL="533400" indent="-457200">
              <a:buFont typeface="+mj-lt"/>
              <a:buAutoNum type="arabicPeriod"/>
            </a:pPr>
            <a:endParaRPr lang="cs-CZ" sz="18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1800" dirty="0" smtClean="0"/>
              <a:t>Máme (jako jedni z mála v EU) k dispozici </a:t>
            </a:r>
            <a:r>
              <a:rPr lang="cs-CZ" sz="1800" b="1" dirty="0" smtClean="0"/>
              <a:t>finance </a:t>
            </a:r>
            <a:r>
              <a:rPr lang="cs-CZ" sz="1800" dirty="0" smtClean="0"/>
              <a:t>využitelné pro přípravu na EHDS – IROP, NPO.</a:t>
            </a:r>
          </a:p>
          <a:p>
            <a:pPr marL="76200" indent="0">
              <a:buNone/>
            </a:pPr>
            <a:endParaRPr lang="cs-CZ" sz="2000" dirty="0" smtClean="0"/>
          </a:p>
          <a:p>
            <a:pPr marL="76200" indent="0">
              <a:buNone/>
            </a:pPr>
            <a:endParaRPr lang="cs-CZ" sz="2000" dirty="0" smtClean="0"/>
          </a:p>
          <a:p>
            <a:pPr marL="76200" indent="0">
              <a:buNone/>
            </a:pPr>
            <a:endParaRPr lang="cs-CZ" sz="2000" dirty="0" smtClean="0"/>
          </a:p>
          <a:p>
            <a:pPr marL="76200" indent="0">
              <a:buNone/>
            </a:pPr>
            <a:endParaRPr lang="cs-CZ" sz="2000" dirty="0"/>
          </a:p>
          <a:p>
            <a:pPr marL="762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5587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"/>
          <p:cNvSpPr txBox="1">
            <a:spLocks noGrp="1"/>
          </p:cNvSpPr>
          <p:nvPr>
            <p:ph type="ctrTitle"/>
          </p:nvPr>
        </p:nvSpPr>
        <p:spPr>
          <a:xfrm>
            <a:off x="1063388" y="1398212"/>
            <a:ext cx="10065224" cy="2149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/>
              <a:t/>
            </a:r>
            <a:br>
              <a:rPr lang="cs-CZ" sz="4800" dirty="0" smtClean="0"/>
            </a:br>
            <a:r>
              <a:rPr lang="cs-CZ" sz="4800" dirty="0" smtClean="0">
                <a:solidFill>
                  <a:schemeClr val="accent5">
                    <a:lumMod val="75000"/>
                  </a:schemeClr>
                </a:solidFill>
              </a:rPr>
              <a:t>Děkuji!</a:t>
            </a:r>
            <a:endParaRPr sz="4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90" name="Google Shape;190;p1"/>
          <p:cNvSpPr txBox="1">
            <a:spLocks noGrp="1"/>
          </p:cNvSpPr>
          <p:nvPr>
            <p:ph type="body" idx="2"/>
          </p:nvPr>
        </p:nvSpPr>
        <p:spPr>
          <a:xfrm>
            <a:off x="5721096" y="5155567"/>
            <a:ext cx="5952745" cy="52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cs-CZ" i="0" dirty="0" smtClean="0"/>
              <a:t>Klára Jiráková</a:t>
            </a:r>
            <a:r>
              <a:rPr lang="cs-CZ" dirty="0" smtClean="0"/>
              <a:t>, </a:t>
            </a:r>
            <a:r>
              <a:rPr lang="cs-CZ" dirty="0" smtClean="0"/>
              <a:t>klara.jirakova@mzd.gov.cz </a:t>
            </a:r>
            <a:endParaRPr lang="cs-CZ" dirty="0" smtClean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endParaRPr lang="cs-CZ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rial"/>
              <a:buNone/>
            </a:pPr>
            <a:r>
              <a:rPr lang="cs-CZ" sz="1800" dirty="0" smtClean="0"/>
              <a:t>12. 5</a:t>
            </a:r>
            <a:r>
              <a:rPr lang="cs-CZ" sz="1800" dirty="0" smtClean="0"/>
              <a:t> </a:t>
            </a:r>
            <a:r>
              <a:rPr lang="cs-CZ" sz="1800" dirty="0" smtClean="0"/>
              <a:t>2025</a:t>
            </a:r>
            <a:endParaRPr sz="1800" dirty="0"/>
          </a:p>
        </p:txBody>
      </p:sp>
      <p:pic>
        <p:nvPicPr>
          <p:cNvPr id="4" name="Obrázek 3" descr="Obsah obrázku podepsat, jídlo, modrá&#10;&#10;Popis byl vytvořen automaticky">
            <a:extLst>
              <a:ext uri="{FF2B5EF4-FFF2-40B4-BE49-F238E27FC236}">
                <a16:creationId xmlns:a16="http://schemas.microsoft.com/office/drawing/2014/main" id="{94C30F16-01BE-4E23-8265-3A2D21C21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085" y="104261"/>
            <a:ext cx="2331270" cy="77709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39771573-9A46-294D-2F54-1193C13BBE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338618" cy="1105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Výstřižek9">
            <a:extLst>
              <a:ext uri="{FF2B5EF4-FFF2-40B4-BE49-F238E27FC236}">
                <a16:creationId xmlns:a16="http://schemas.microsoft.com/office/drawing/2014/main" id="{A751FB7B-E611-4480-3206-7EF7CC19D50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3"/>
            <a:ext cx="12192000" cy="6821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9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>
          <a:xfrm>
            <a:off x="668252" y="4313381"/>
            <a:ext cx="5328000" cy="1686533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https://eur-lex.europa.eu/legal-content/EN/TXT/?</a:t>
            </a:r>
            <a:r>
              <a:rPr lang="en-US" dirty="0" smtClean="0">
                <a:hlinkClick r:id="rId2"/>
              </a:rPr>
              <a:t>uri=OJ:L_202500327</a:t>
            </a:r>
            <a:r>
              <a:rPr lang="cs-CZ" dirty="0" smtClean="0"/>
              <a:t> </a:t>
            </a:r>
          </a:p>
          <a:p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>
          <a:xfrm>
            <a:off x="6503850" y="4156364"/>
            <a:ext cx="5328000" cy="2129878"/>
          </a:xfrm>
        </p:spPr>
        <p:txBody>
          <a:bodyPr/>
          <a:lstStyle/>
          <a:p>
            <a:r>
              <a:rPr lang="cs-CZ" dirty="0" err="1" smtClean="0"/>
              <a:t>Questions</a:t>
            </a:r>
            <a:r>
              <a:rPr lang="cs-CZ" dirty="0" smtClean="0"/>
              <a:t> &amp; </a:t>
            </a:r>
            <a:r>
              <a:rPr lang="cs-CZ" dirty="0" err="1" smtClean="0"/>
              <a:t>answers</a:t>
            </a:r>
            <a:r>
              <a:rPr lang="cs-CZ" dirty="0" smtClean="0"/>
              <a:t>:</a:t>
            </a:r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ec.europa.eu/commission/presscorner/detail/en/qanda_24_2251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978598" y="3078278"/>
            <a:ext cx="10515600" cy="782357"/>
          </a:xfrm>
        </p:spPr>
        <p:txBody>
          <a:bodyPr/>
          <a:lstStyle/>
          <a:p>
            <a:r>
              <a:rPr lang="en-US" sz="3200" dirty="0"/>
              <a:t>2025/327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b="1" dirty="0" smtClean="0"/>
              <a:t>NAŘÍZENÍ</a:t>
            </a:r>
            <a:r>
              <a:rPr lang="en-US" sz="3600" dirty="0" smtClean="0"/>
              <a:t> </a:t>
            </a:r>
            <a:r>
              <a:rPr lang="en-US" sz="3600" dirty="0"/>
              <a:t>EVROPSKÉHO PARLAMENTU A RADY (EU) </a:t>
            </a:r>
            <a:r>
              <a:rPr lang="en-US" sz="3600" dirty="0" smtClean="0"/>
              <a:t>2025/327</a:t>
            </a:r>
            <a:r>
              <a:rPr lang="cs-CZ" sz="3600" dirty="0" smtClean="0"/>
              <a:t> </a:t>
            </a:r>
            <a:r>
              <a:rPr lang="en-US" sz="3600" dirty="0" err="1" smtClean="0"/>
              <a:t>ze</a:t>
            </a:r>
            <a:r>
              <a:rPr lang="en-US" sz="3600" dirty="0" smtClean="0"/>
              <a:t> </a:t>
            </a:r>
            <a:r>
              <a:rPr lang="en-US" sz="3600" dirty="0" err="1"/>
              <a:t>dne</a:t>
            </a:r>
            <a:r>
              <a:rPr lang="en-US" sz="3600" dirty="0"/>
              <a:t> 11. </a:t>
            </a:r>
            <a:r>
              <a:rPr lang="en-US" sz="3600" dirty="0" err="1"/>
              <a:t>února</a:t>
            </a:r>
            <a:r>
              <a:rPr lang="en-US" sz="3600" dirty="0"/>
              <a:t> </a:t>
            </a:r>
            <a:r>
              <a:rPr lang="en-US" sz="3600" dirty="0" smtClean="0"/>
              <a:t>2025</a:t>
            </a:r>
            <a:r>
              <a:rPr lang="cs-CZ" sz="3600" dirty="0" smtClean="0"/>
              <a:t> </a:t>
            </a:r>
            <a:r>
              <a:rPr lang="en-US" sz="3600" b="1" dirty="0" smtClean="0"/>
              <a:t>o </a:t>
            </a:r>
            <a:r>
              <a:rPr lang="en-US" sz="3600" b="1" dirty="0" err="1"/>
              <a:t>evropském</a:t>
            </a:r>
            <a:r>
              <a:rPr lang="en-US" sz="3600" b="1" dirty="0"/>
              <a:t> </a:t>
            </a:r>
            <a:r>
              <a:rPr lang="en-US" sz="3600" b="1" dirty="0" err="1"/>
              <a:t>prostoru</a:t>
            </a:r>
            <a:r>
              <a:rPr lang="en-US" sz="3600" b="1" dirty="0"/>
              <a:t> pro </a:t>
            </a:r>
            <a:r>
              <a:rPr lang="en-US" sz="3600" b="1" dirty="0" err="1"/>
              <a:t>zdravotní</a:t>
            </a:r>
            <a:r>
              <a:rPr lang="en-US" sz="3600" b="1" dirty="0"/>
              <a:t> </a:t>
            </a:r>
            <a:r>
              <a:rPr lang="en-US" sz="3600" b="1" dirty="0" err="1"/>
              <a:t>údaje</a:t>
            </a:r>
            <a:r>
              <a:rPr lang="en-US" sz="3600" dirty="0"/>
              <a:t> a o </a:t>
            </a:r>
            <a:r>
              <a:rPr lang="en-US" sz="3600" dirty="0" err="1"/>
              <a:t>změně</a:t>
            </a:r>
            <a:r>
              <a:rPr lang="en-US" sz="3600" dirty="0"/>
              <a:t> </a:t>
            </a:r>
            <a:r>
              <a:rPr lang="en-US" sz="3600" dirty="0" err="1"/>
              <a:t>směrnice</a:t>
            </a:r>
            <a:r>
              <a:rPr lang="en-US" sz="3600" dirty="0"/>
              <a:t> 2011/24/EU a </a:t>
            </a:r>
            <a:r>
              <a:rPr lang="en-US" sz="3600" dirty="0" err="1"/>
              <a:t>nařízení</a:t>
            </a:r>
            <a:r>
              <a:rPr lang="en-US" sz="3600" dirty="0"/>
              <a:t> (EU) 2024/2847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1465" y="5221303"/>
            <a:ext cx="1470787" cy="4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76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110" y="814722"/>
            <a:ext cx="10515600" cy="782357"/>
          </a:xfrm>
        </p:spPr>
        <p:txBody>
          <a:bodyPr/>
          <a:lstStyle/>
          <a:p>
            <a:r>
              <a:rPr lang="cs-CZ" b="1" dirty="0" smtClean="0"/>
              <a:t>3 hlavní pilíře EHDS </a:t>
            </a:r>
            <a:r>
              <a:rPr lang="cs-CZ" dirty="0" smtClean="0"/>
              <a:t>– čeho se týkají?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110" y="1910965"/>
            <a:ext cx="10967722" cy="3906435"/>
          </a:xfrm>
        </p:spPr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PRIMÁRNÍ VYUŽITÍ ZDRAVOTNÍCH DAT = za účelem pro poskytování zdravotní péče</a:t>
            </a:r>
          </a:p>
          <a:p>
            <a:pPr lvl="1"/>
            <a:r>
              <a:rPr lang="cs-CZ" sz="1800" dirty="0" smtClean="0"/>
              <a:t>Zlepšení </a:t>
            </a:r>
            <a:r>
              <a:rPr lang="cs-CZ" sz="1800" b="1" dirty="0" smtClean="0"/>
              <a:t>přístupu pacientů </a:t>
            </a:r>
            <a:r>
              <a:rPr lang="cs-CZ" sz="1800" dirty="0" smtClean="0"/>
              <a:t>ke svým zdravotním údajům </a:t>
            </a:r>
          </a:p>
          <a:p>
            <a:pPr lvl="1"/>
            <a:r>
              <a:rPr lang="cs-CZ" sz="1800" dirty="0" smtClean="0"/>
              <a:t>Zajištění </a:t>
            </a:r>
            <a:r>
              <a:rPr lang="cs-CZ" sz="1800" b="1" dirty="0" smtClean="0"/>
              <a:t>předávání </a:t>
            </a:r>
            <a:r>
              <a:rPr lang="cs-CZ" sz="1800" dirty="0" smtClean="0"/>
              <a:t>elektronických zdravotních záznamů za účelem </a:t>
            </a:r>
            <a:r>
              <a:rPr lang="cs-CZ" sz="1800" b="1" dirty="0" smtClean="0"/>
              <a:t>zajištění návaznosti zdravotní péče. </a:t>
            </a:r>
          </a:p>
          <a:p>
            <a:pPr marL="533400" indent="-457200">
              <a:buFont typeface="+mj-lt"/>
              <a:buAutoNum type="arabicPeriod"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2000" dirty="0"/>
              <a:t>SEKUNDÁRNÍ </a:t>
            </a:r>
            <a:r>
              <a:rPr lang="cs-CZ" sz="2000" dirty="0" smtClean="0"/>
              <a:t>VYUŽITÍ ZDRAVOTNÍCH DAT </a:t>
            </a:r>
            <a:r>
              <a:rPr lang="cs-CZ" sz="2000" dirty="0"/>
              <a:t>= využití dat pro účely výzkumu a veřejného zájmu</a:t>
            </a:r>
            <a:endParaRPr lang="cs-CZ" sz="2000" dirty="0" smtClean="0"/>
          </a:p>
          <a:p>
            <a:pPr lvl="1"/>
            <a:r>
              <a:rPr lang="en-US" sz="1800" b="1" dirty="0" err="1"/>
              <a:t>Zpřístupňování</a:t>
            </a:r>
            <a:r>
              <a:rPr lang="en-US" sz="1800" b="1" dirty="0"/>
              <a:t> </a:t>
            </a:r>
            <a:r>
              <a:rPr lang="cs-CZ" sz="1800" b="1" dirty="0" smtClean="0"/>
              <a:t>zdravotnických </a:t>
            </a:r>
            <a:r>
              <a:rPr lang="en-US" sz="1800" b="1" dirty="0" err="1" smtClean="0"/>
              <a:t>dat</a:t>
            </a:r>
            <a:r>
              <a:rPr lang="en-US" sz="1800" b="1" dirty="0" smtClean="0"/>
              <a:t> </a:t>
            </a:r>
            <a:r>
              <a:rPr lang="en-US" sz="1800" dirty="0"/>
              <a:t>pro </a:t>
            </a:r>
            <a:r>
              <a:rPr lang="en-US" sz="1800" dirty="0" err="1"/>
              <a:t>výzkum</a:t>
            </a:r>
            <a:r>
              <a:rPr lang="en-US" sz="1800" dirty="0"/>
              <a:t>, </a:t>
            </a:r>
            <a:r>
              <a:rPr lang="en-US" sz="1800" dirty="0" err="1"/>
              <a:t>tvorbu</a:t>
            </a:r>
            <a:r>
              <a:rPr lang="en-US" sz="1800" dirty="0"/>
              <a:t> </a:t>
            </a:r>
            <a:r>
              <a:rPr lang="en-US" sz="1800" dirty="0" err="1" smtClean="0"/>
              <a:t>politik</a:t>
            </a:r>
            <a:r>
              <a:rPr lang="cs-CZ" sz="1800" dirty="0" smtClean="0"/>
              <a:t>, inovací </a:t>
            </a:r>
            <a:r>
              <a:rPr lang="cs-CZ" sz="1800" dirty="0" err="1" smtClean="0"/>
              <a:t>apod</a:t>
            </a:r>
            <a:r>
              <a:rPr lang="en-US" sz="1800" dirty="0" smtClean="0"/>
              <a:t>. </a:t>
            </a:r>
            <a:r>
              <a:rPr lang="en-US" sz="1800" dirty="0" err="1" smtClean="0"/>
              <a:t>bezpečným</a:t>
            </a:r>
            <a:r>
              <a:rPr lang="en-US" sz="1800" dirty="0" smtClean="0"/>
              <a:t> </a:t>
            </a:r>
            <a:r>
              <a:rPr lang="en-US" sz="1800" dirty="0" err="1"/>
              <a:t>způsobem</a:t>
            </a:r>
            <a:r>
              <a:rPr lang="en-US" sz="1800" dirty="0" smtClean="0"/>
              <a:t>.</a:t>
            </a:r>
            <a:endParaRPr lang="cs-CZ" sz="1800" dirty="0" smtClean="0"/>
          </a:p>
          <a:p>
            <a:pPr marL="558800" lvl="1" indent="0">
              <a:buNone/>
            </a:pPr>
            <a:endParaRPr lang="en-US" sz="1800" dirty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POŽADAVKY NA EHR SYSTÉMY</a:t>
            </a:r>
          </a:p>
          <a:p>
            <a:pPr lvl="1"/>
            <a:r>
              <a:rPr lang="en-US" sz="1800" dirty="0" err="1"/>
              <a:t>Vytvoření</a:t>
            </a:r>
            <a:r>
              <a:rPr lang="en-US" sz="1800" dirty="0"/>
              <a:t> </a:t>
            </a:r>
            <a:r>
              <a:rPr lang="en-US" sz="1800" b="1" dirty="0" err="1"/>
              <a:t>jednotného</a:t>
            </a:r>
            <a:r>
              <a:rPr lang="en-US" sz="1800" b="1" dirty="0"/>
              <a:t> </a:t>
            </a:r>
            <a:r>
              <a:rPr lang="en-US" sz="1800" b="1" dirty="0" err="1"/>
              <a:t>trhu</a:t>
            </a:r>
            <a:r>
              <a:rPr lang="en-US" sz="1800" b="1" dirty="0"/>
              <a:t> </a:t>
            </a:r>
            <a:r>
              <a:rPr lang="en-US" sz="1800" dirty="0"/>
              <a:t>pro </a:t>
            </a:r>
            <a:r>
              <a:rPr lang="en-US" sz="1800" dirty="0" err="1"/>
              <a:t>systémy</a:t>
            </a:r>
            <a:r>
              <a:rPr lang="en-US" sz="1800" dirty="0"/>
              <a:t> </a:t>
            </a:r>
            <a:r>
              <a:rPr lang="en-US" sz="1800" dirty="0" err="1"/>
              <a:t>elektronických</a:t>
            </a:r>
            <a:r>
              <a:rPr lang="en-US" sz="1800" dirty="0"/>
              <a:t> </a:t>
            </a:r>
            <a:r>
              <a:rPr lang="en-US" sz="1800" dirty="0" err="1"/>
              <a:t>zdravotních</a:t>
            </a:r>
            <a:r>
              <a:rPr lang="en-US" sz="1800" dirty="0"/>
              <a:t> </a:t>
            </a:r>
            <a:r>
              <a:rPr lang="en-US" sz="1800" dirty="0" err="1"/>
              <a:t>záznamů</a:t>
            </a:r>
            <a:r>
              <a:rPr lang="en-US" sz="1800" dirty="0"/>
              <a:t>.</a:t>
            </a:r>
          </a:p>
          <a:p>
            <a:pPr marL="7620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282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013" y="973957"/>
            <a:ext cx="10515600" cy="782357"/>
          </a:xfrm>
        </p:spPr>
        <p:txBody>
          <a:bodyPr/>
          <a:lstStyle/>
          <a:p>
            <a:r>
              <a:rPr lang="cs-CZ" dirty="0" smtClean="0"/>
              <a:t>Co se děje z pohledu EU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726" y="2075395"/>
            <a:ext cx="10967722" cy="4421016"/>
          </a:xfrm>
        </p:spPr>
        <p:txBody>
          <a:bodyPr/>
          <a:lstStyle/>
          <a:p>
            <a:pPr marL="533400" indent="-457200">
              <a:buFont typeface="+mj-lt"/>
              <a:buAutoNum type="arabicPeriod"/>
            </a:pPr>
            <a:r>
              <a:rPr lang="cs-CZ" sz="2000" b="1" dirty="0" smtClean="0"/>
              <a:t>Nařízení vyhlášeno 5. 3. 2025, vstup do platnosti 26. 3. 2025</a:t>
            </a:r>
            <a:r>
              <a:rPr lang="cs-CZ" sz="2000" dirty="0" smtClean="0"/>
              <a:t>.  </a:t>
            </a:r>
          </a:p>
          <a:p>
            <a:pPr marL="533400" indent="-457200">
              <a:buFont typeface="+mj-lt"/>
              <a:buAutoNum type="arabicPeriod"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Probíhá příprava </a:t>
            </a:r>
            <a:r>
              <a:rPr lang="cs-CZ" sz="2000" b="1" dirty="0" smtClean="0"/>
              <a:t>implementačních aktů </a:t>
            </a:r>
            <a:r>
              <a:rPr lang="cs-CZ" sz="2000" dirty="0" smtClean="0"/>
              <a:t>(„EU vyhlášek“ a standardů) – do března 2027.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Postupně proběhne změna organizačních struktur EU orgánů řídících elektronické zdravotnictví.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Infrastruktura </a:t>
            </a:r>
            <a:r>
              <a:rPr lang="en-US" sz="2000" b="1" dirty="0" err="1" smtClean="0"/>
              <a:t>MyHealth@EU</a:t>
            </a:r>
            <a:r>
              <a:rPr lang="cs-CZ" sz="2000" b="1" dirty="0" smtClean="0"/>
              <a:t> (prostřednictvím NCPeH)  se stane povinnou </a:t>
            </a:r>
            <a:r>
              <a:rPr lang="cs-CZ" sz="2000" dirty="0" smtClean="0"/>
              <a:t>pro všechny poskytovatele zdravotních služeb – od března 2029.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Vzniknou nové evropské a </a:t>
            </a:r>
            <a:r>
              <a:rPr lang="cs-CZ" sz="2000" b="1" dirty="0" smtClean="0"/>
              <a:t>národní služby </a:t>
            </a:r>
            <a:r>
              <a:rPr lang="cs-CZ" sz="2000" dirty="0" smtClean="0"/>
              <a:t>specifikované v EHDS.</a:t>
            </a:r>
            <a:endParaRPr lang="en-US" sz="2000" dirty="0"/>
          </a:p>
          <a:p>
            <a:pPr marL="533400" indent="-457200">
              <a:buFont typeface="+mj-lt"/>
              <a:buAutoNum type="arabicPeriod"/>
            </a:pPr>
            <a:endParaRPr lang="en-US" sz="2000" dirty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Bude spuštěn rámec pro (</a:t>
            </a:r>
            <a:r>
              <a:rPr lang="cs-CZ" sz="2000" dirty="0" err="1" smtClean="0"/>
              <a:t>self</a:t>
            </a:r>
            <a:r>
              <a:rPr lang="cs-CZ" sz="2000" dirty="0" smtClean="0"/>
              <a:t>)certifikaci EHR systémů.</a:t>
            </a:r>
          </a:p>
          <a:p>
            <a:pPr marL="533400" indent="-457200">
              <a:buFont typeface="+mj-lt"/>
              <a:buAutoNum type="arabicPeriod"/>
            </a:pPr>
            <a:endParaRPr lang="en-IE" sz="2000" dirty="0"/>
          </a:p>
        </p:txBody>
      </p:sp>
    </p:spTree>
    <p:extLst>
      <p:ext uri="{BB962C8B-B14F-4D97-AF65-F5344CB8AC3E}">
        <p14:creationId xmlns:p14="http://schemas.microsoft.com/office/powerpoint/2010/main" val="166535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6</a:t>
            </a:fld>
            <a:endParaRPr lang="en-GB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524" y="791067"/>
            <a:ext cx="10760372" cy="59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75672" y="1880580"/>
            <a:ext cx="10905699" cy="43816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3. 5. 2025 	vyhlášení nařízení EHDS v </a:t>
            </a:r>
            <a:r>
              <a:rPr lang="cs-CZ" dirty="0"/>
              <a:t>Ú</a:t>
            </a:r>
            <a:r>
              <a:rPr lang="cs-CZ" dirty="0" smtClean="0"/>
              <a:t>ředním věstníku EU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2025 – 2027	příprava členských států i EK na plnou účinnost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2027 		plná účinnost nařízení, vydání implementačních aktů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2029 		povinné předávání PS, </a:t>
            </a:r>
            <a:r>
              <a:rPr lang="cs-CZ" dirty="0" err="1" smtClean="0"/>
              <a:t>eP</a:t>
            </a:r>
            <a:r>
              <a:rPr lang="cs-CZ" dirty="0" smtClean="0"/>
              <a:t>/</a:t>
            </a:r>
            <a:r>
              <a:rPr lang="cs-CZ" dirty="0" err="1" smtClean="0"/>
              <a:t>eD</a:t>
            </a:r>
            <a:endParaRPr lang="cs-CZ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2031 		povinné předávání laboratorních zpráv, propouštěcích 			zpráv, snímků a doprovodných zpráv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cs-CZ" dirty="0" smtClean="0"/>
              <a:t>2029/31</a:t>
            </a:r>
            <a:r>
              <a:rPr lang="cs-CZ" dirty="0"/>
              <a:t>		povinnost používat pouze certifikované EHR systémy, 			povinnost předávat data v předepsaném formátu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7</a:t>
            </a:fld>
            <a:endParaRPr lang="en-GB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035376" y="845593"/>
            <a:ext cx="10515600" cy="782357"/>
          </a:xfrm>
        </p:spPr>
        <p:txBody>
          <a:bodyPr/>
          <a:lstStyle/>
          <a:p>
            <a:r>
              <a:rPr lang="cs-CZ" dirty="0" smtClean="0"/>
              <a:t>EHDS – důležité milníky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409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649" y="652080"/>
            <a:ext cx="10515600" cy="782357"/>
          </a:xfrm>
        </p:spPr>
        <p:txBody>
          <a:bodyPr/>
          <a:lstStyle/>
          <a:p>
            <a:r>
              <a:rPr lang="cs-CZ" sz="2800" dirty="0" smtClean="0"/>
              <a:t>EHDS se týká je některých zdravotních údajů vedených v elektronické podobě – tzv. </a:t>
            </a:r>
            <a:r>
              <a:rPr lang="cs-CZ" sz="2800" b="1" dirty="0"/>
              <a:t>p</a:t>
            </a:r>
            <a:r>
              <a:rPr lang="cs-CZ" sz="2800" b="1" dirty="0" smtClean="0"/>
              <a:t>rioritní kategorie </a:t>
            </a:r>
            <a:r>
              <a:rPr lang="cs-CZ" sz="2800" dirty="0" smtClean="0"/>
              <a:t>pro primární využití</a:t>
            </a:r>
            <a:endParaRPr lang="en-IE" sz="2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661" y="1521587"/>
            <a:ext cx="10967722" cy="3906435"/>
          </a:xfrm>
        </p:spPr>
        <p:txBody>
          <a:bodyPr/>
          <a:lstStyle/>
          <a:p>
            <a:pPr marL="76200" indent="0">
              <a:buNone/>
            </a:pPr>
            <a:endParaRPr lang="cs-CZ" sz="2000" dirty="0"/>
          </a:p>
          <a:p>
            <a:pPr marL="7620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</a:t>
            </a:r>
            <a:endParaRPr lang="en-US" sz="2000" dirty="0"/>
          </a:p>
        </p:txBody>
      </p:sp>
      <p:graphicFrame>
        <p:nvGraphicFramePr>
          <p:cNvPr id="7" name="Tabulk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5170450"/>
              </p:ext>
            </p:extLst>
          </p:nvPr>
        </p:nvGraphicFramePr>
        <p:xfrm>
          <a:off x="744661" y="1786069"/>
          <a:ext cx="9611844" cy="45576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2863">
                  <a:extLst>
                    <a:ext uri="{9D8B030D-6E8A-4147-A177-3AD203B41FA5}">
                      <a16:colId xmlns:a16="http://schemas.microsoft.com/office/drawing/2014/main" val="2013825317"/>
                    </a:ext>
                  </a:extLst>
                </a:gridCol>
                <a:gridCol w="3398981">
                  <a:extLst>
                    <a:ext uri="{9D8B030D-6E8A-4147-A177-3AD203B41FA5}">
                      <a16:colId xmlns:a16="http://schemas.microsoft.com/office/drawing/2014/main" val="95847994"/>
                    </a:ext>
                  </a:extLst>
                </a:gridCol>
              </a:tblGrid>
              <a:tr h="673794">
                <a:tc>
                  <a:txBody>
                    <a:bodyPr/>
                    <a:lstStyle/>
                    <a:p>
                      <a:r>
                        <a:rPr lang="cs-CZ" dirty="0" smtClean="0"/>
                        <a:t>Prioritní</a:t>
                      </a:r>
                      <a:r>
                        <a:rPr lang="cs-CZ" baseline="0" dirty="0" smtClean="0"/>
                        <a:t> kategorie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Od</a:t>
                      </a:r>
                      <a:r>
                        <a:rPr lang="cs-CZ" baseline="0" dirty="0" smtClean="0"/>
                        <a:t> kdy povinně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7720852"/>
                  </a:ext>
                </a:extLst>
              </a:tr>
              <a:tr h="673794">
                <a:tc>
                  <a:txBody>
                    <a:bodyPr/>
                    <a:lstStyle/>
                    <a:p>
                      <a:r>
                        <a:rPr lang="cs-CZ" dirty="0" smtClean="0"/>
                        <a:t>PACIENTSKÝ</a:t>
                      </a:r>
                      <a:r>
                        <a:rPr lang="cs-CZ" baseline="0" dirty="0" smtClean="0"/>
                        <a:t> SOUHRN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26. března 2029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6790564"/>
                  </a:ext>
                </a:extLst>
              </a:tr>
              <a:tr h="673794">
                <a:tc>
                  <a:txBody>
                    <a:bodyPr/>
                    <a:lstStyle/>
                    <a:p>
                      <a:r>
                        <a:rPr lang="cs-CZ" dirty="0" smtClean="0"/>
                        <a:t>ELEKTRONICKÝ LÉKAŘSKÝ PŘEDPIS</a:t>
                      </a:r>
                      <a:r>
                        <a:rPr lang="cs-CZ" baseline="0" dirty="0" smtClean="0"/>
                        <a:t> A POTVRZENÍ  O VÝDEJI LÉČIVA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26. března</a:t>
                      </a:r>
                      <a:r>
                        <a:rPr lang="cs-CZ" baseline="0" dirty="0" smtClean="0"/>
                        <a:t> 2029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3358507"/>
                  </a:ext>
                </a:extLst>
              </a:tr>
              <a:tr h="673794">
                <a:tc>
                  <a:txBody>
                    <a:bodyPr/>
                    <a:lstStyle/>
                    <a:p>
                      <a:r>
                        <a:rPr lang="cs-CZ" dirty="0" smtClean="0"/>
                        <a:t>LÉKAŘSKÉ SNÍMKY</a:t>
                      </a:r>
                      <a:r>
                        <a:rPr lang="cs-CZ" baseline="0" dirty="0" smtClean="0"/>
                        <a:t> A DOPROVODNÉ ZPRÁVY KE SNÍMKŮM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26. března</a:t>
                      </a:r>
                      <a:r>
                        <a:rPr lang="cs-CZ" baseline="0" dirty="0" smtClean="0"/>
                        <a:t> 2031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11450975"/>
                  </a:ext>
                </a:extLst>
              </a:tr>
              <a:tr h="67379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VÝSLEDKY LÉKAŘSKÝCH TESTŮ,</a:t>
                      </a:r>
                      <a:r>
                        <a:rPr lang="cs-CZ" baseline="0" dirty="0" smtClean="0"/>
                        <a:t> VČETNĚ LABORATORNÍCH A JINÝCH VÝSLEDKŮ A DOPROVODNÝCH ZPRÁV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26. března</a:t>
                      </a:r>
                      <a:r>
                        <a:rPr lang="cs-CZ" baseline="0" dirty="0" smtClean="0"/>
                        <a:t> 2031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63087"/>
                  </a:ext>
                </a:extLst>
              </a:tr>
              <a:tr h="673794">
                <a:tc>
                  <a:txBody>
                    <a:bodyPr/>
                    <a:lstStyle/>
                    <a:p>
                      <a:r>
                        <a:rPr lang="cs-CZ" dirty="0" smtClean="0"/>
                        <a:t>PROPOUŠTĚCÍ ZPRÁVY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/>
                        <a:t>26. března</a:t>
                      </a:r>
                      <a:r>
                        <a:rPr lang="cs-CZ" baseline="0" dirty="0" smtClean="0"/>
                        <a:t> 2031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23888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014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C29723-F000-99C7-E681-D8F822417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2AAB965-FFF9-88CE-A7D6-601C2EF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0722" y="327412"/>
            <a:ext cx="10515600" cy="782357"/>
          </a:xfrm>
        </p:spPr>
        <p:txBody>
          <a:bodyPr/>
          <a:lstStyle/>
          <a:p>
            <a:r>
              <a:rPr lang="cs-CZ" dirty="0" smtClean="0"/>
              <a:t>Co z toho vyplývá pro poskytovatele ZS v ČR</a:t>
            </a:r>
            <a:endParaRPr lang="en-IE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476F13-1AEA-5AF5-B2EB-8158B4F739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4661" y="1667310"/>
            <a:ext cx="10967722" cy="4936690"/>
          </a:xfrm>
        </p:spPr>
        <p:txBody>
          <a:bodyPr/>
          <a:lstStyle/>
          <a:p>
            <a:pPr marL="76200" indent="0">
              <a:buNone/>
            </a:pPr>
            <a:r>
              <a:rPr lang="cs-CZ" b="1" dirty="0" smtClean="0"/>
              <a:t>OD 29. 3. 2029: </a:t>
            </a:r>
            <a:endParaRPr lang="cs-CZ" dirty="0" smtClean="0"/>
          </a:p>
          <a:p>
            <a:pPr marL="76200" indent="0">
              <a:buNone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2000" b="1" dirty="0" smtClean="0"/>
              <a:t>Povinně vést pacientský souhrn </a:t>
            </a:r>
            <a:r>
              <a:rPr lang="cs-CZ" sz="2000" dirty="0" smtClean="0"/>
              <a:t>ve stanoveném formátu (HL7 CDA/FHIR) a ve struktuře stanovené nařízením/implementačním aktem ve svém informačním systému.</a:t>
            </a:r>
          </a:p>
          <a:p>
            <a:pPr marL="533400" indent="-457200">
              <a:buFont typeface="+mj-lt"/>
              <a:buAutoNum type="arabicPeriod"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Povinně předávat pacientský souhrn v rámci EU </a:t>
            </a:r>
            <a:r>
              <a:rPr lang="cs-CZ" sz="2000" b="1" dirty="0" smtClean="0"/>
              <a:t>prostřednictvím NCPeH</a:t>
            </a:r>
            <a:r>
              <a:rPr lang="cs-CZ" sz="2000" dirty="0" smtClean="0"/>
              <a:t>. </a:t>
            </a:r>
            <a:endParaRPr lang="cs-CZ" sz="2000" dirty="0"/>
          </a:p>
          <a:p>
            <a:pPr marL="533400" indent="-457200">
              <a:buFont typeface="+mj-lt"/>
              <a:buAutoNum type="arabicPeriod"/>
            </a:pPr>
            <a:endParaRPr lang="cs-CZ" sz="2000" dirty="0" smtClean="0"/>
          </a:p>
          <a:p>
            <a:pPr marL="533400" indent="-457200">
              <a:buFont typeface="+mj-lt"/>
              <a:buAutoNum type="arabicPeriod"/>
            </a:pPr>
            <a:r>
              <a:rPr lang="cs-CZ" sz="2000" dirty="0" smtClean="0"/>
              <a:t>Povinně poskytovat </a:t>
            </a:r>
            <a:r>
              <a:rPr lang="cs-CZ" sz="2000" b="1" dirty="0" smtClean="0"/>
              <a:t>služby pro pacienty </a:t>
            </a:r>
            <a:r>
              <a:rPr lang="cs-CZ" sz="2000" dirty="0" smtClean="0"/>
              <a:t>– online přístup k PS, právo zpřístupnit  PS jiné osobě, právo omezit přístup, právo na přehled o nahlížení na data, právo požádat o zaznamenání vlastních údajů, právo omezení předávání…</a:t>
            </a:r>
          </a:p>
          <a:p>
            <a:pPr marL="533400" indent="-457200">
              <a:buFont typeface="+mj-lt"/>
              <a:buAutoNum type="arabicPeriod"/>
            </a:pPr>
            <a:endParaRPr lang="cs-CZ" sz="2000" dirty="0"/>
          </a:p>
          <a:p>
            <a:pPr marL="76200" indent="0">
              <a:buNone/>
            </a:pPr>
            <a:r>
              <a:rPr lang="cs-CZ" sz="2000" dirty="0" smtClean="0"/>
              <a:t>…..a </a:t>
            </a:r>
            <a:r>
              <a:rPr lang="cs-CZ" sz="2000" b="1" dirty="0" smtClean="0"/>
              <a:t>od 29. 3. 2031 </a:t>
            </a:r>
            <a:r>
              <a:rPr lang="cs-CZ" sz="2000" dirty="0" smtClean="0"/>
              <a:t>bude toto povinné i pro všechny </a:t>
            </a:r>
            <a:r>
              <a:rPr lang="cs-CZ" sz="2000" b="1" dirty="0" smtClean="0"/>
              <a:t>ostatní kategorie tzv. elektronického zdravotního záznamu (EHR )</a:t>
            </a:r>
            <a:r>
              <a:rPr lang="cs-CZ" sz="2000" dirty="0" smtClean="0"/>
              <a:t> – tedy laboratorní zprávy, propouštěcí/ambulantní zprávy, snímky a doprovodné zprávy k nim. </a:t>
            </a:r>
          </a:p>
          <a:p>
            <a:pPr marL="76200" indent="0">
              <a:buNone/>
            </a:pPr>
            <a:endParaRPr lang="cs-CZ" sz="2000" dirty="0"/>
          </a:p>
          <a:p>
            <a:pPr marL="76200" indent="0">
              <a:buNone/>
            </a:pPr>
            <a:r>
              <a:rPr lang="cs-CZ" sz="2000" dirty="0"/>
              <a:t> </a:t>
            </a:r>
            <a:r>
              <a:rPr lang="cs-CZ" sz="2000" dirty="0" smtClean="0"/>
              <a:t>   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5309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_accessible_2023.pptx" id="{EC878A57-382A-4C39-A584-1AF0C626172A}" vid="{130AD24A-F7AC-477C-91ED-41AA5CF26920}"/>
    </a:ext>
  </a:extLst>
</a:theme>
</file>

<file path=ppt/theme/theme2.xml><?xml version="1.0" encoding="utf-8"?>
<a:theme xmlns:a="http://schemas.openxmlformats.org/drawingml/2006/main" name="1_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.potx" id="{4E874F3A-6BB1-4334-AA3C-CB69D53C2FB0}" vid="{CFDAC62F-BBD6-4674-995E-7A3058955A70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1107</TotalTime>
  <Words>693</Words>
  <Application>Microsoft Office PowerPoint</Application>
  <PresentationFormat>Širokoúhlá obrazovka</PresentationFormat>
  <Paragraphs>91</Paragraphs>
  <Slides>12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12</vt:i4>
      </vt:variant>
    </vt:vector>
  </HeadingPairs>
  <TitlesOfParts>
    <vt:vector size="17" baseType="lpstr">
      <vt:lpstr>Arial</vt:lpstr>
      <vt:lpstr>Calibri</vt:lpstr>
      <vt:lpstr>Wingdings</vt:lpstr>
      <vt:lpstr>Office Theme</vt:lpstr>
      <vt:lpstr>1_Office Theme</vt:lpstr>
      <vt:lpstr>  Nařízení o evropském prostoru pro zdravotní údaje  (EHDS)</vt:lpstr>
      <vt:lpstr>Prezentace aplikace PowerPoint</vt:lpstr>
      <vt:lpstr>2025/327 NAŘÍZENÍ EVROPSKÉHO PARLAMENTU A RADY (EU) 2025/327 ze dne 11. února 2025 o evropském prostoru pro zdravotní údaje a o změně směrnice 2011/24/EU a nařízení (EU) 2024/2847</vt:lpstr>
      <vt:lpstr>3 hlavní pilíře EHDS – čeho se týkají?</vt:lpstr>
      <vt:lpstr>Co se děje z pohledu EU</vt:lpstr>
      <vt:lpstr>Prezentace aplikace PowerPoint</vt:lpstr>
      <vt:lpstr>EHDS – důležité milníky</vt:lpstr>
      <vt:lpstr>EHDS se týká je některých zdravotních údajů vedených v elektronické podobě – tzv. prioritní kategorie pro primární využití</vt:lpstr>
      <vt:lpstr>Co z toho vyplývá pro poskytovatele ZS v ČR</vt:lpstr>
      <vt:lpstr>Zásadní důraz na práva fyzických osob</vt:lpstr>
      <vt:lpstr>A jak jsme na tom nyní v ČR?</vt:lpstr>
      <vt:lpstr>  Děkuji!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Preparations for the implementation of the EHDS</dc:title>
  <dc:creator>ELUSTONDO JAUREGUI Ander (SANTE)</dc:creator>
  <cp:lastModifiedBy>Jiráková Klára Mgr.</cp:lastModifiedBy>
  <cp:revision>60</cp:revision>
  <dcterms:created xsi:type="dcterms:W3CDTF">2024-05-21T11:23:27Z</dcterms:created>
  <dcterms:modified xsi:type="dcterms:W3CDTF">2025-05-10T21:16:39Z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0x010100AF098AE41A192E4C85C747A9850AEF9A</vt:lpwstr>
  </property>
  <property fmtid="{D5CDD505-2E9C-101B-9397-08002B2CF9AE}" pid="3" name="MSIP_Label_6bd9ddd1-4d20-43f6-abfa-fc3c07406f94_Enabled">
    <vt:lpwstr>true</vt:lpwstr>
  </property>
  <property fmtid="{D5CDD505-2E9C-101B-9397-08002B2CF9AE}" pid="4" name="MSIP_Label_6bd9ddd1-4d20-43f6-abfa-fc3c07406f94_SetDate">
    <vt:lpwstr>2023-09-26T10:27:54Z</vt:lpwstr>
  </property>
  <property fmtid="{D5CDD505-2E9C-101B-9397-08002B2CF9AE}" pid="5" name="MSIP_Label_6bd9ddd1-4d20-43f6-abfa-fc3c07406f94_Method">
    <vt:lpwstr>Standard</vt:lpwstr>
  </property>
  <property fmtid="{D5CDD505-2E9C-101B-9397-08002B2CF9AE}" pid="6" name="MSIP_Label_6bd9ddd1-4d20-43f6-abfa-fc3c07406f94_Name">
    <vt:lpwstr>Commission Use</vt:lpwstr>
  </property>
  <property fmtid="{D5CDD505-2E9C-101B-9397-08002B2CF9AE}" pid="7" name="MSIP_Label_6bd9ddd1-4d20-43f6-abfa-fc3c07406f94_SiteId">
    <vt:lpwstr>b24c8b06-522c-46fe-9080-70926f8dddb1</vt:lpwstr>
  </property>
  <property fmtid="{D5CDD505-2E9C-101B-9397-08002B2CF9AE}" pid="8" name="MSIP_Label_6bd9ddd1-4d20-43f6-abfa-fc3c07406f94_ActionId">
    <vt:lpwstr>5f9041e0-26c3-439f-9557-91c751557f9e</vt:lpwstr>
  </property>
  <property fmtid="{D5CDD505-2E9C-101B-9397-08002B2CF9AE}" pid="9" name="MSIP_Label_6bd9ddd1-4d20-43f6-abfa-fc3c07406f94_ContentBits">
    <vt:lpwstr>0</vt:lpwstr>
  </property>
</Properties>
</file>